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8"/>
  </p:notesMasterIdLst>
  <p:handoutMasterIdLst>
    <p:handoutMasterId r:id="rId29"/>
  </p:handoutMasterIdLst>
  <p:sldIdLst>
    <p:sldId id="715" r:id="rId2"/>
    <p:sldId id="1265" r:id="rId3"/>
    <p:sldId id="1266" r:id="rId4"/>
    <p:sldId id="1267" r:id="rId5"/>
    <p:sldId id="1268" r:id="rId6"/>
    <p:sldId id="1273" r:id="rId7"/>
    <p:sldId id="1269" r:id="rId8"/>
    <p:sldId id="1270" r:id="rId9"/>
    <p:sldId id="1271" r:id="rId10"/>
    <p:sldId id="1272" r:id="rId11"/>
    <p:sldId id="1274" r:id="rId12"/>
    <p:sldId id="1275" r:id="rId13"/>
    <p:sldId id="1276" r:id="rId14"/>
    <p:sldId id="1277" r:id="rId15"/>
    <p:sldId id="1278" r:id="rId16"/>
    <p:sldId id="1279" r:id="rId17"/>
    <p:sldId id="1280" r:id="rId18"/>
    <p:sldId id="1281" r:id="rId19"/>
    <p:sldId id="1282" r:id="rId20"/>
    <p:sldId id="1283" r:id="rId21"/>
    <p:sldId id="1284" r:id="rId22"/>
    <p:sldId id="261" r:id="rId23"/>
    <p:sldId id="1285" r:id="rId24"/>
    <p:sldId id="1286" r:id="rId25"/>
    <p:sldId id="1287" r:id="rId26"/>
    <p:sldId id="1288" r:id="rId27"/>
  </p:sldIdLst>
  <p:sldSz cx="12192000" cy="6858000"/>
  <p:notesSz cx="6950075" cy="9236075"/>
  <p:kinsoku lang="ja-JP" invalStChars="、。，．・：；？！゛゜ヽヾゝゞ々ー’”）〕］｝〉》」』】°‰′″℃￠％ぁぃぅぇぉっゃゅょゎァィゥェォッャュョヮヵヶ!%),.:;?]}｡｣､･ｧｨｩｪｫｬｭｮｯｰﾞﾟ" invalEndChars="‘“（〔［｛〈《「『【￥＄$([\{｢￡"/>
  <p:defaultTex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CC99"/>
    <a:srgbClr val="033056"/>
    <a:srgbClr val="FF00FF"/>
    <a:srgbClr val="929000"/>
    <a:srgbClr val="FFD579"/>
    <a:srgbClr val="FFFC00"/>
    <a:srgbClr val="C1C1C1"/>
    <a:srgbClr val="CCECFF"/>
    <a:srgbClr val="00919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26"/>
    <p:restoredTop sz="81531" autoAdjust="0"/>
  </p:normalViewPr>
  <p:slideViewPr>
    <p:cSldViewPr>
      <p:cViewPr varScale="1">
        <p:scale>
          <a:sx n="67" d="100"/>
          <a:sy n="67" d="100"/>
        </p:scale>
        <p:origin x="208" y="88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311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390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25513" y="4387850"/>
            <a:ext cx="5099050" cy="415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746" tIns="45068" rIns="91746" bIns="4506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1" name="Rectangle 3"/>
          <p:cNvSpPr>
            <a:spLocks noGrp="1" noRot="1" noChangeAspect="1" noChangeArrowheads="1" noTextEdit="1"/>
          </p:cNvSpPr>
          <p:nvPr>
            <p:ph type="sldImg" idx="2"/>
          </p:nvPr>
        </p:nvSpPr>
        <p:spPr bwMode="auto">
          <a:xfrm>
            <a:off x="396875" y="692150"/>
            <a:ext cx="6157913" cy="346392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Tree>
    <p:extLst>
      <p:ext uri="{BB962C8B-B14F-4D97-AF65-F5344CB8AC3E}">
        <p14:creationId xmlns:p14="http://schemas.microsoft.com/office/powerpoint/2010/main" val="1602647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692150"/>
            <a:ext cx="6157913" cy="3463925"/>
          </a:xfrm>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1224519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Thornthwaite’s commentary (1948): </a:t>
            </a:r>
          </a:p>
          <a:p>
            <a:endParaRPr lang="en-US" dirty="0"/>
          </a:p>
          <a:p>
            <a:r>
              <a:rPr lang="en-US" dirty="0"/>
              <a:t>In Brevard, N. C. (Fig.4-A), less than half an inch of water is needed in each of the winter months. The need rises rapidly during the spring, reaches a high point of more than 5 inches in July, and falls rapidly during the autumn. The total average annual water need is 28.50 inches. The precipitation ranges from less than 3.5 inches in November to more than 6.5 inches in July and is greater than the need in every month. The total average annual precipitation is 61.06 inches, more than twice the potential evapotranspiration.</a:t>
            </a:r>
          </a:p>
          <a:p>
            <a:endParaRPr lang="en-US" dirty="0"/>
          </a:p>
          <a:p>
            <a:r>
              <a:rPr lang="en-US" dirty="0"/>
              <a:t>In Louisville, Ky. (Fig.4-E), rainfall is fairly uniform through the year-between 3.5 and 4 inches a month except in autumn, when it falls below 3 inches. Since potential evapotranspiration is not uniform,  however, there is a surplus of water in winter and a deficiency in summer, just as in North Head (Fig.4-D) and Seattle (Fig.4-F).</a:t>
            </a:r>
          </a:p>
          <a:p>
            <a:endParaRPr lang="en-US" dirty="0"/>
          </a:p>
          <a:p>
            <a:r>
              <a:rPr lang="en-US" dirty="0"/>
              <a:t>In Grand Junction, Colo. (Fig.4-R), rainfall is slight throughout the year. Water supply satisfies less than one-third of water need, and deficiency is very large. The climate is arid.</a:t>
            </a:r>
          </a:p>
          <a:p>
            <a:endParaRPr lang="en-US" dirty="0"/>
          </a:p>
        </p:txBody>
      </p:sp>
    </p:spTree>
    <p:extLst>
      <p:ext uri="{BB962C8B-B14F-4D97-AF65-F5344CB8AC3E}">
        <p14:creationId xmlns:p14="http://schemas.microsoft.com/office/powerpoint/2010/main" val="693104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8788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41281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031"/>
          <p:cNvSpPr>
            <a:spLocks noChangeArrowheads="1"/>
          </p:cNvSpPr>
          <p:nvPr/>
        </p:nvSpPr>
        <p:spPr bwMode="auto">
          <a:xfrm>
            <a:off x="539751" y="6083300"/>
            <a:ext cx="2035814" cy="39754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88900" tIns="44450" rIns="88900" bIns="44450">
            <a:spAutoFit/>
          </a:bodyPr>
          <a:lstStyle/>
          <a:p>
            <a:pPr defTabSz="885825">
              <a:defRPr/>
            </a:pPr>
            <a:r>
              <a:rPr lang="en-US" sz="1000" b="1">
                <a:solidFill>
                  <a:schemeClr val="bg1"/>
                </a:solidFill>
                <a:cs typeface="+mn-cs"/>
              </a:rPr>
              <a:t>U.S. Department of the Interior</a:t>
            </a:r>
          </a:p>
          <a:p>
            <a:pPr defTabSz="885825">
              <a:defRPr/>
            </a:pPr>
            <a:r>
              <a:rPr lang="en-US" sz="1000" b="1">
                <a:solidFill>
                  <a:schemeClr val="bg1"/>
                </a:solidFill>
                <a:cs typeface="+mn-cs"/>
              </a:rPr>
              <a:t>U.S. Geological Survey</a:t>
            </a:r>
          </a:p>
        </p:txBody>
      </p:sp>
      <p:sp>
        <p:nvSpPr>
          <p:cNvPr id="104450" name="Rectangle 1026"/>
          <p:cNvSpPr>
            <a:spLocks noGrp="1" noChangeArrowheads="1"/>
          </p:cNvSpPr>
          <p:nvPr>
            <p:ph type="ctrTitle"/>
          </p:nvPr>
        </p:nvSpPr>
        <p:spPr>
          <a:xfrm>
            <a:off x="508000" y="2286000"/>
            <a:ext cx="11074400" cy="1143000"/>
          </a:xfrm>
        </p:spPr>
        <p:txBody>
          <a:bodyPr/>
          <a:lstStyle>
            <a:lvl1pPr>
              <a:defRPr sz="4400"/>
            </a:lvl1pPr>
          </a:lstStyle>
          <a:p>
            <a:pPr lvl="0"/>
            <a:r>
              <a:rPr lang="en-US" noProof="0"/>
              <a:t>Click to edit Master title style</a:t>
            </a:r>
          </a:p>
        </p:txBody>
      </p:sp>
      <p:sp>
        <p:nvSpPr>
          <p:cNvPr id="104451" name="Rectangle 1027"/>
          <p:cNvSpPr>
            <a:spLocks noGrp="1" noChangeArrowheads="1"/>
          </p:cNvSpPr>
          <p:nvPr>
            <p:ph type="subTitle" idx="1"/>
          </p:nvPr>
        </p:nvSpPr>
        <p:spPr>
          <a:xfrm>
            <a:off x="508000" y="3886200"/>
            <a:ext cx="11074400" cy="1752600"/>
          </a:xfrm>
        </p:spPr>
        <p:txBody>
          <a:bodyPr/>
          <a:lstStyle>
            <a:lvl1pPr marL="0" indent="0">
              <a:buFont typeface="Wingdings" charset="0"/>
              <a:buNone/>
              <a:defRPr/>
            </a:lvl1pPr>
          </a:lstStyle>
          <a:p>
            <a:pPr lvl="0"/>
            <a:r>
              <a:rPr lang="en-US" noProof="0"/>
              <a:t>Click to edit Master subtitle style</a:t>
            </a:r>
          </a:p>
        </p:txBody>
      </p:sp>
      <p:pic>
        <p:nvPicPr>
          <p:cNvPr id="6" name="Picture 1033" descr="ident_4_onscreen_png">
            <a:extLst>
              <a:ext uri="{FF2B5EF4-FFF2-40B4-BE49-F238E27FC236}">
                <a16:creationId xmlns:a16="http://schemas.microsoft.com/office/drawing/2014/main" id="{1BE76490-77B9-AC42-9718-FAF50E46AB7F}"/>
              </a:ext>
            </a:extLst>
          </p:cNvPr>
          <p:cNvPicPr>
            <a:picLocks noChangeAspect="1" noChangeArrowheads="1"/>
          </p:cNvPicPr>
          <p:nvPr userDrawn="1"/>
        </p:nvPicPr>
        <p:blipFill>
          <a:blip r:embed="rId2" cstate="email">
            <a:lum bright="100000"/>
            <a:extLst>
              <a:ext uri="{28A0092B-C50C-407E-A947-70E740481C1C}">
                <a14:useLocalDpi xmlns:a14="http://schemas.microsoft.com/office/drawing/2010/main"/>
              </a:ext>
            </a:extLst>
          </a:blip>
          <a:srcRect/>
          <a:stretch>
            <a:fillRect/>
          </a:stretch>
        </p:blipFill>
        <p:spPr bwMode="black">
          <a:xfrm>
            <a:off x="228600" y="228600"/>
            <a:ext cx="2057400" cy="75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6020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656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3800" y="152400"/>
            <a:ext cx="2768600" cy="5715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08000" y="152400"/>
            <a:ext cx="8102600" cy="5715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62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932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74365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46800" y="1371600"/>
            <a:ext cx="5435600" cy="4495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4933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5511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512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706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6562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61116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F57"/>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08000" y="152400"/>
            <a:ext cx="11074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ctr" anchorCtr="0" compatLnSpc="1">
            <a:prstTxWarp prst="textNoShape">
              <a:avLst/>
            </a:prstTxWarp>
          </a:bodyPr>
          <a:lstStyle/>
          <a:p>
            <a:pPr lvl="0"/>
            <a:r>
              <a:rPr lang="en-US"/>
              <a:t>Click to edit Master </a:t>
            </a:r>
          </a:p>
        </p:txBody>
      </p:sp>
      <p:sp>
        <p:nvSpPr>
          <p:cNvPr id="1027" name="Rectangle 3"/>
          <p:cNvSpPr>
            <a:spLocks noGrp="1" noChangeArrowheads="1"/>
          </p:cNvSpPr>
          <p:nvPr>
            <p:ph type="body" idx="1"/>
          </p:nvPr>
        </p:nvSpPr>
        <p:spPr bwMode="auto">
          <a:xfrm>
            <a:off x="508000" y="1371600"/>
            <a:ext cx="11074400" cy="4495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pic>
        <p:nvPicPr>
          <p:cNvPr id="1028" name="Picture 11" descr="ident-small_4_onscreen_png"/>
          <p:cNvPicPr>
            <a:picLocks noChangeArrowheads="1"/>
          </p:cNvPicPr>
          <p:nvPr/>
        </p:nvPicPr>
        <p:blipFill>
          <a:blip r:embed="rId13" cstate="email">
            <a:lum bright="100000"/>
            <a:extLst>
              <a:ext uri="{28A0092B-C50C-407E-A947-70E740481C1C}">
                <a14:useLocalDpi xmlns:a14="http://schemas.microsoft.com/office/drawing/2010/main"/>
              </a:ext>
            </a:extLst>
          </a:blip>
          <a:srcRect/>
          <a:stretch>
            <a:fillRect/>
          </a:stretch>
        </p:blipFill>
        <p:spPr bwMode="black">
          <a:xfrm>
            <a:off x="228600" y="6284913"/>
            <a:ext cx="1143000" cy="42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27"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Lst>
  <p:txStyles>
    <p:titleStyle>
      <a:lvl1pPr algn="l" rtl="0" eaLnBrk="0" fontAlgn="base" hangingPunct="0">
        <a:spcBef>
          <a:spcPct val="0"/>
        </a:spcBef>
        <a:spcAft>
          <a:spcPct val="0"/>
        </a:spcAft>
        <a:defRPr sz="3600" b="1">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p:titleStyle>
    <p:bodyStyle>
      <a:lvl1pPr marL="342900" indent="-342900" algn="l" rtl="0" eaLnBrk="0" fontAlgn="base" hangingPunct="0">
        <a:spcBef>
          <a:spcPct val="20000"/>
        </a:spcBef>
        <a:spcAft>
          <a:spcPct val="0"/>
        </a:spcAft>
        <a:buClr>
          <a:srgbClr val="FFFF99"/>
        </a:buClr>
        <a:buSzPct val="125000"/>
        <a:buFont typeface="Wingdings" charset="0"/>
        <a:buChar char="§"/>
        <a:defRPr sz="2800" b="1">
          <a:solidFill>
            <a:schemeClr val="bg1"/>
          </a:solidFill>
          <a:latin typeface="+mn-lt"/>
          <a:ea typeface="+mn-ea"/>
          <a:cs typeface="ＭＳ Ｐゴシック" charset="0"/>
        </a:defRPr>
      </a:lvl1pPr>
      <a:lvl2pPr marL="742950" indent="-285750" algn="l" rtl="0" eaLnBrk="0" fontAlgn="base" hangingPunct="0">
        <a:spcBef>
          <a:spcPct val="20000"/>
        </a:spcBef>
        <a:spcAft>
          <a:spcPct val="0"/>
        </a:spcAft>
        <a:buClr>
          <a:srgbClr val="FFFF99"/>
        </a:buClr>
        <a:buSzPct val="125000"/>
        <a:buFont typeface="Wingdings" charset="0"/>
        <a:buChar char="§"/>
        <a:defRPr sz="2400" b="1">
          <a:solidFill>
            <a:schemeClr val="bg1"/>
          </a:solidFill>
          <a:latin typeface="+mn-lt"/>
          <a:ea typeface="+mn-ea"/>
        </a:defRPr>
      </a:lvl2pPr>
      <a:lvl3pPr marL="1143000" indent="-228600" algn="l" rtl="0" eaLnBrk="0" fontAlgn="base" hangingPunct="0">
        <a:spcBef>
          <a:spcPct val="20000"/>
        </a:spcBef>
        <a:spcAft>
          <a:spcPct val="0"/>
        </a:spcAft>
        <a:buClr>
          <a:srgbClr val="FFFF99"/>
        </a:buClr>
        <a:buSzPct val="125000"/>
        <a:buFont typeface="Wingdings" charset="0"/>
        <a:buChar char="§"/>
        <a:defRPr sz="2000" b="1">
          <a:solidFill>
            <a:schemeClr val="bg1"/>
          </a:solidFill>
          <a:latin typeface="+mn-lt"/>
          <a:ea typeface="+mn-ea"/>
        </a:defRPr>
      </a:lvl3pPr>
      <a:lvl4pPr marL="1600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4pPr>
      <a:lvl5pPr marL="20574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5pPr>
      <a:lvl6pPr marL="25146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6pPr>
      <a:lvl7pPr marL="29718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7pPr>
      <a:lvl8pPr marL="34290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8pPr>
      <a:lvl9pPr marL="3886200" indent="-228600" algn="l" rtl="0" eaLnBrk="0" fontAlgn="base" hangingPunct="0">
        <a:spcBef>
          <a:spcPct val="20000"/>
        </a:spcBef>
        <a:spcAft>
          <a:spcPct val="0"/>
        </a:spcAft>
        <a:buClr>
          <a:srgbClr val="FFFF99"/>
        </a:buClr>
        <a:buSzPct val="125000"/>
        <a:buFont typeface="Wingdings" charset="0"/>
        <a:buChar char="§"/>
        <a:defRPr b="1">
          <a:solidFill>
            <a:schemeClr val="bg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24.wmf"/></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hyperlink" Target="https://github.com/smwesten-usgs/swb2"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ctrTitle"/>
          </p:nvPr>
        </p:nvSpPr>
        <p:spPr>
          <a:xfrm>
            <a:off x="508000" y="2895600"/>
            <a:ext cx="11074400" cy="1143000"/>
          </a:xfrm>
        </p:spPr>
        <p:txBody>
          <a:bodyPr/>
          <a:lstStyle/>
          <a:p>
            <a:pPr>
              <a:defRPr/>
            </a:pPr>
            <a:r>
              <a:rPr lang="en-US" sz="3600" dirty="0">
                <a:cs typeface="+mj-cs"/>
              </a:rPr>
              <a:t>Soil Water Balance Overview</a:t>
            </a:r>
          </a:p>
        </p:txBody>
      </p:sp>
      <p:sp>
        <p:nvSpPr>
          <p:cNvPr id="162819" name="Rectangle 3"/>
          <p:cNvSpPr>
            <a:spLocks noGrp="1" noChangeArrowheads="1"/>
          </p:cNvSpPr>
          <p:nvPr>
            <p:ph type="subTitle" idx="1"/>
          </p:nvPr>
        </p:nvSpPr>
        <p:spPr>
          <a:xfrm>
            <a:off x="508000" y="4267200"/>
            <a:ext cx="11074400" cy="1752600"/>
          </a:xfrm>
        </p:spPr>
        <p:txBody>
          <a:bodyPr/>
          <a:lstStyle/>
          <a:p>
            <a:pPr>
              <a:spcAft>
                <a:spcPts val="600"/>
              </a:spcAft>
              <a:defRPr/>
            </a:pPr>
            <a:endParaRPr lang="en-US" sz="1800" dirty="0"/>
          </a:p>
          <a:p>
            <a:pPr>
              <a:defRPr/>
            </a:pPr>
            <a:endParaRPr lang="en-US" sz="1800" dirty="0"/>
          </a:p>
          <a:p>
            <a:pPr>
              <a:defRPr/>
            </a:pPr>
            <a:r>
              <a:rPr lang="en-US" sz="1800" dirty="0"/>
              <a:t>University of Neuchâtel, Switzerland</a:t>
            </a:r>
          </a:p>
          <a:p>
            <a:pPr>
              <a:defRPr/>
            </a:pPr>
            <a:r>
              <a:rPr lang="en-US" sz="1800" dirty="0"/>
              <a:t>Centre for Hydrogeology and </a:t>
            </a:r>
            <a:r>
              <a:rPr lang="en-US" sz="1800" dirty="0" err="1"/>
              <a:t>Geothermics</a:t>
            </a:r>
            <a:endParaRPr lang="en-US" sz="1800" dirty="0"/>
          </a:p>
          <a:p>
            <a:pPr>
              <a:defRPr/>
            </a:pPr>
            <a:r>
              <a:rPr lang="en-US" sz="1800" dirty="0"/>
              <a:t>December 16-20, 2019</a:t>
            </a:r>
          </a:p>
        </p:txBody>
      </p:sp>
      <p:pic>
        <p:nvPicPr>
          <p:cNvPr id="9" name="Picture 1033" descr="ident_4_onscreen_png">
            <a:extLst>
              <a:ext uri="{FF2B5EF4-FFF2-40B4-BE49-F238E27FC236}">
                <a16:creationId xmlns:a16="http://schemas.microsoft.com/office/drawing/2014/main" id="{58E02650-658C-1346-BA8C-771F342FE017}"/>
              </a:ext>
            </a:extLst>
          </p:cNvPr>
          <p:cNvPicPr>
            <a:picLocks noChangeAspect="1" noChangeArrowheads="1"/>
          </p:cNvPicPr>
          <p:nvPr/>
        </p:nvPicPr>
        <p:blipFill>
          <a:blip r:embed="rId3" cstate="email">
            <a:lum bright="100000"/>
            <a:extLst>
              <a:ext uri="{28A0092B-C50C-407E-A947-70E740481C1C}">
                <a14:useLocalDpi xmlns:a14="http://schemas.microsoft.com/office/drawing/2010/main"/>
              </a:ext>
            </a:extLst>
          </a:blip>
          <a:srcRect/>
          <a:stretch>
            <a:fillRect/>
          </a:stretch>
        </p:blipFill>
        <p:spPr bwMode="black">
          <a:xfrm>
            <a:off x="9906000" y="5943600"/>
            <a:ext cx="2057400" cy="75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a:extLst>
              <a:ext uri="{FF2B5EF4-FFF2-40B4-BE49-F238E27FC236}">
                <a16:creationId xmlns:a16="http://schemas.microsoft.com/office/drawing/2014/main" id="{7A9BC812-CC9B-1841-9614-4A5B82723A4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0"/>
            <a:ext cx="12192000" cy="3103808"/>
          </a:xfrm>
          <a:prstGeom prst="rect">
            <a:avLst/>
          </a:prstGeom>
        </p:spPr>
      </p:pic>
    </p:spTree>
    <p:extLst>
      <p:ext uri="{BB962C8B-B14F-4D97-AF65-F5344CB8AC3E}">
        <p14:creationId xmlns:p14="http://schemas.microsoft.com/office/powerpoint/2010/main" val="4279652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1A7F-9E49-EE41-81C8-C88ED1AEE269}"/>
              </a:ext>
            </a:extLst>
          </p:cNvPr>
          <p:cNvSpPr>
            <a:spLocks noGrp="1"/>
          </p:cNvSpPr>
          <p:nvPr>
            <p:ph type="title"/>
          </p:nvPr>
        </p:nvSpPr>
        <p:spPr>
          <a:xfrm>
            <a:off x="0" y="365125"/>
            <a:ext cx="12192000" cy="1325563"/>
          </a:xfrm>
        </p:spPr>
        <p:txBody>
          <a:bodyPr/>
          <a:lstStyle/>
          <a:p>
            <a:r>
              <a:rPr lang="en-US" dirty="0"/>
              <a:t>CFGI is used to increase runoff during frozen ground conditions to adjust curve number</a:t>
            </a:r>
          </a:p>
        </p:txBody>
      </p:sp>
      <p:pic>
        <p:nvPicPr>
          <p:cNvPr id="3" name="Picture 2">
            <a:extLst>
              <a:ext uri="{FF2B5EF4-FFF2-40B4-BE49-F238E27FC236}">
                <a16:creationId xmlns:a16="http://schemas.microsoft.com/office/drawing/2014/main" id="{6253F360-017E-3249-82C9-DC142837C9D1}"/>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11827"/>
          <a:stretch/>
        </p:blipFill>
        <p:spPr bwMode="auto">
          <a:xfrm>
            <a:off x="2971800" y="2332149"/>
            <a:ext cx="6255010" cy="30780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163E2921-65F6-BD46-A018-0036EC7621F4}"/>
              </a:ext>
            </a:extLst>
          </p:cNvPr>
          <p:cNvSpPr txBox="1"/>
          <p:nvPr/>
        </p:nvSpPr>
        <p:spPr>
          <a:xfrm>
            <a:off x="2514600" y="5675293"/>
            <a:ext cx="9182322" cy="954107"/>
          </a:xfrm>
          <a:prstGeom prst="rect">
            <a:avLst/>
          </a:prstGeom>
          <a:noFill/>
        </p:spPr>
        <p:txBody>
          <a:bodyPr wrap="none" rtlCol="0">
            <a:spAutoFit/>
          </a:bodyPr>
          <a:lstStyle/>
          <a:p>
            <a:r>
              <a:rPr lang="en-US" sz="2800" dirty="0" err="1">
                <a:solidFill>
                  <a:srgbClr val="FFCC99"/>
                </a:solidFill>
              </a:rPr>
              <a:t>Molnau</a:t>
            </a:r>
            <a:r>
              <a:rPr lang="en-US" sz="2800" dirty="0">
                <a:solidFill>
                  <a:srgbClr val="FFCC99"/>
                </a:solidFill>
              </a:rPr>
              <a:t> and </a:t>
            </a:r>
            <a:r>
              <a:rPr lang="en-US" sz="2800" dirty="0" err="1">
                <a:solidFill>
                  <a:srgbClr val="FFCC99"/>
                </a:solidFill>
              </a:rPr>
              <a:t>Bissel</a:t>
            </a:r>
            <a:r>
              <a:rPr lang="en-US" sz="2800" dirty="0">
                <a:solidFill>
                  <a:srgbClr val="FFCC99"/>
                </a:solidFill>
              </a:rPr>
              <a:t> (1983) suggest starting with values of</a:t>
            </a:r>
          </a:p>
          <a:p>
            <a:r>
              <a:rPr lang="en-US" sz="2800" dirty="0">
                <a:solidFill>
                  <a:srgbClr val="FFCC99"/>
                </a:solidFill>
              </a:rPr>
              <a:t>56 and 83 for the LL and UL, respectively.</a:t>
            </a:r>
          </a:p>
        </p:txBody>
      </p:sp>
    </p:spTree>
    <p:extLst>
      <p:ext uri="{BB962C8B-B14F-4D97-AF65-F5344CB8AC3E}">
        <p14:creationId xmlns:p14="http://schemas.microsoft.com/office/powerpoint/2010/main" val="3047236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8F50F5D-4CEC-6B42-8889-6287EE507C25}"/>
              </a:ext>
            </a:extLst>
          </p:cNvPr>
          <p:cNvPicPr>
            <a:picLocks noChangeAspect="1" noChangeArrowheads="1"/>
          </p:cNvPicPr>
          <p:nvPr/>
        </p:nvPicPr>
        <p:blipFill>
          <a:blip r:embed="rId2"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12902" y="1496378"/>
            <a:ext cx="5203326" cy="366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a:extLst>
              <a:ext uri="{FF2B5EF4-FFF2-40B4-BE49-F238E27FC236}">
                <a16:creationId xmlns:a16="http://schemas.microsoft.com/office/drawing/2014/main" id="{121EDDDA-B46C-3C4F-B374-33DE77911487}"/>
              </a:ext>
            </a:extLst>
          </p:cNvPr>
          <p:cNvSpPr>
            <a:spLocks noGrp="1"/>
          </p:cNvSpPr>
          <p:nvPr>
            <p:ph type="title"/>
          </p:nvPr>
        </p:nvSpPr>
        <p:spPr>
          <a:xfrm>
            <a:off x="395288" y="479429"/>
            <a:ext cx="5776913" cy="632688"/>
          </a:xfrm>
        </p:spPr>
        <p:txBody>
          <a:bodyPr>
            <a:noAutofit/>
          </a:bodyPr>
          <a:lstStyle/>
          <a:p>
            <a:r>
              <a:rPr lang="en-US" sz="3200" dirty="0"/>
              <a:t>Estimating the effect of irrigation</a:t>
            </a:r>
          </a:p>
        </p:txBody>
      </p:sp>
      <p:pic>
        <p:nvPicPr>
          <p:cNvPr id="4" name="Picture 2">
            <a:extLst>
              <a:ext uri="{FF2B5EF4-FFF2-40B4-BE49-F238E27FC236}">
                <a16:creationId xmlns:a16="http://schemas.microsoft.com/office/drawing/2014/main" id="{D50B0157-90C8-1E44-9561-27AEE15CA91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290447" y="365977"/>
            <a:ext cx="5223641" cy="6004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a16="http://schemas.microsoft.com/office/drawing/2014/main" id="{309D4678-8E8A-D842-A46B-5B8C2D104256}"/>
              </a:ext>
            </a:extLst>
          </p:cNvPr>
          <p:cNvSpPr/>
          <p:nvPr/>
        </p:nvSpPr>
        <p:spPr>
          <a:xfrm>
            <a:off x="1204901" y="5130628"/>
            <a:ext cx="4572000" cy="584775"/>
          </a:xfrm>
          <a:prstGeom prst="rect">
            <a:avLst/>
          </a:prstGeom>
        </p:spPr>
        <p:txBody>
          <a:bodyPr wrap="square">
            <a:spAutoFit/>
          </a:bodyPr>
          <a:lstStyle/>
          <a:p>
            <a:r>
              <a:rPr lang="en-US" sz="1600" i="1" dirty="0">
                <a:solidFill>
                  <a:srgbClr val="FFCC99"/>
                </a:solidFill>
              </a:rPr>
              <a:t>Source: Allen and others (1998), FAO Irrigation and drainage paper 56</a:t>
            </a:r>
            <a:endParaRPr lang="en-US" sz="1600" i="1" dirty="0">
              <a:solidFill>
                <a:srgbClr val="FFCC99"/>
              </a:solidFill>
              <a:effectLst/>
            </a:endParaRPr>
          </a:p>
        </p:txBody>
      </p:sp>
    </p:spTree>
    <p:extLst>
      <p:ext uri="{BB962C8B-B14F-4D97-AF65-F5344CB8AC3E}">
        <p14:creationId xmlns:p14="http://schemas.microsoft.com/office/powerpoint/2010/main" val="268976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979A61D8-511B-E245-82B1-6EF852836320}"/>
              </a:ext>
            </a:extLst>
          </p:cNvPr>
          <p:cNvSpPr>
            <a:spLocks noGrp="1"/>
          </p:cNvSpPr>
          <p:nvPr>
            <p:ph type="title"/>
          </p:nvPr>
        </p:nvSpPr>
        <p:spPr>
          <a:xfrm>
            <a:off x="838200" y="365125"/>
            <a:ext cx="10515600" cy="1325563"/>
          </a:xfrm>
        </p:spPr>
        <p:txBody>
          <a:bodyPr/>
          <a:lstStyle/>
          <a:p>
            <a:r>
              <a:rPr lang="en-US" sz="3600" dirty="0" err="1"/>
              <a:t>swb</a:t>
            </a:r>
            <a:r>
              <a:rPr lang="en-US" sz="3600" dirty="0"/>
              <a:t>: irrigation demand</a:t>
            </a:r>
          </a:p>
        </p:txBody>
      </p:sp>
      <p:pic>
        <p:nvPicPr>
          <p:cNvPr id="3" name="Picture 3">
            <a:extLst>
              <a:ext uri="{FF2B5EF4-FFF2-40B4-BE49-F238E27FC236}">
                <a16:creationId xmlns:a16="http://schemas.microsoft.com/office/drawing/2014/main" id="{04EBBAF0-9BAE-D348-8B4E-E18D06C6C2FF}"/>
              </a:ext>
            </a:extLst>
          </p:cNvPr>
          <p:cNvPicPr>
            <a:picLocks noChangeAspect="1" noChangeArrowheads="1"/>
          </p:cNvPicPr>
          <p:nvPr/>
        </p:nvPicPr>
        <p:blipFill>
          <a:blip r:embed="rId2" cstate="email">
            <a:duotone>
              <a:prstClr val="black"/>
              <a:schemeClr val="accent2">
                <a:tint val="45000"/>
                <a:satMod val="400000"/>
              </a:schemeClr>
            </a:duotone>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rcRect/>
          <a:stretch>
            <a:fillRect/>
          </a:stretch>
        </p:blipFill>
        <p:spPr bwMode="auto">
          <a:xfrm>
            <a:off x="2979412" y="990600"/>
            <a:ext cx="6248240" cy="5056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A6C0F5E0-D8EF-B948-A406-445DEEA20D47}"/>
              </a:ext>
            </a:extLst>
          </p:cNvPr>
          <p:cNvSpPr/>
          <p:nvPr/>
        </p:nvSpPr>
        <p:spPr>
          <a:xfrm>
            <a:off x="1524000" y="6172200"/>
            <a:ext cx="10515600" cy="646331"/>
          </a:xfrm>
          <a:prstGeom prst="rect">
            <a:avLst/>
          </a:prstGeom>
        </p:spPr>
        <p:txBody>
          <a:bodyPr wrap="square">
            <a:spAutoFit/>
          </a:bodyPr>
          <a:lstStyle/>
          <a:p>
            <a:r>
              <a:rPr lang="en-US" sz="1200" dirty="0">
                <a:solidFill>
                  <a:srgbClr val="FFCC99"/>
                </a:solidFill>
              </a:rPr>
              <a:t>Source: Allen, R.G., Pereira, L.S., </a:t>
            </a:r>
            <a:r>
              <a:rPr lang="en-US" sz="1200" dirty="0" err="1">
                <a:solidFill>
                  <a:srgbClr val="FFCC99"/>
                </a:solidFill>
              </a:rPr>
              <a:t>Raes</a:t>
            </a:r>
            <a:r>
              <a:rPr lang="en-US" sz="1200" dirty="0">
                <a:solidFill>
                  <a:srgbClr val="FFCC99"/>
                </a:solidFill>
              </a:rPr>
              <a:t>, D. and Smith, M., 1998, Crop evapotranspiration-Guidelines for computing crop water requirements-FAO Irrigation and drainage paper 56: Rome, Food and Agriculture Organization of the United Nations, accessed May 5, 2011, at http://www.fao.org/docrep/X0490E/x0490e00.htm#Contents.</a:t>
            </a:r>
          </a:p>
        </p:txBody>
      </p:sp>
    </p:spTree>
    <p:extLst>
      <p:ext uri="{BB962C8B-B14F-4D97-AF65-F5344CB8AC3E}">
        <p14:creationId xmlns:p14="http://schemas.microsoft.com/office/powerpoint/2010/main" val="222986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8C64C-5587-9F4F-A557-2EE0DA68ED2D}"/>
              </a:ext>
            </a:extLst>
          </p:cNvPr>
          <p:cNvSpPr>
            <a:spLocks noGrp="1"/>
          </p:cNvSpPr>
          <p:nvPr>
            <p:ph type="title"/>
          </p:nvPr>
        </p:nvSpPr>
        <p:spPr>
          <a:xfrm>
            <a:off x="838200" y="365125"/>
            <a:ext cx="10515600" cy="1325563"/>
          </a:xfrm>
        </p:spPr>
        <p:txBody>
          <a:bodyPr/>
          <a:lstStyle/>
          <a:p>
            <a:r>
              <a:rPr lang="en-US" dirty="0"/>
              <a:t>crop ET calculation</a:t>
            </a:r>
          </a:p>
        </p:txBody>
      </p:sp>
      <p:graphicFrame>
        <p:nvGraphicFramePr>
          <p:cNvPr id="3" name="Object 2">
            <a:extLst>
              <a:ext uri="{FF2B5EF4-FFF2-40B4-BE49-F238E27FC236}">
                <a16:creationId xmlns:a16="http://schemas.microsoft.com/office/drawing/2014/main" id="{17CCFA17-7867-D04B-B009-2719B8575512}"/>
              </a:ext>
            </a:extLst>
          </p:cNvPr>
          <p:cNvGraphicFramePr>
            <a:graphicFrameLocks noChangeAspect="1"/>
          </p:cNvGraphicFramePr>
          <p:nvPr/>
        </p:nvGraphicFramePr>
        <p:xfrm>
          <a:off x="3017668" y="1981201"/>
          <a:ext cx="5897732" cy="989297"/>
        </p:xfrm>
        <a:graphic>
          <a:graphicData uri="http://schemas.openxmlformats.org/presentationml/2006/ole">
            <mc:AlternateContent xmlns:mc="http://schemas.openxmlformats.org/markup-compatibility/2006">
              <mc:Choice xmlns:v="urn:schemas-microsoft-com:vml" Requires="v">
                <p:oleObj spid="_x0000_s1029" name="Equation" r:id="rId3" imgW="1968480" imgH="330120" progId="Equation.DSMT4">
                  <p:embed/>
                </p:oleObj>
              </mc:Choice>
              <mc:Fallback>
                <p:oleObj name="Equation" r:id="rId3" imgW="1968480" imgH="330120" progId="Equation.DSMT4">
                  <p:embed/>
                  <p:pic>
                    <p:nvPicPr>
                      <p:cNvPr id="4" name="Object 3"/>
                      <p:cNvPicPr/>
                      <p:nvPr/>
                    </p:nvPicPr>
                    <p:blipFill>
                      <a:blip r:embed="rId4"/>
                      <a:stretch>
                        <a:fillRect/>
                      </a:stretch>
                    </p:blipFill>
                    <p:spPr>
                      <a:xfrm>
                        <a:off x="3017668" y="1981201"/>
                        <a:ext cx="5897732" cy="989297"/>
                      </a:xfrm>
                      <a:prstGeom prst="rect">
                        <a:avLst/>
                      </a:prstGeom>
                    </p:spPr>
                  </p:pic>
                </p:oleObj>
              </mc:Fallback>
            </mc:AlternateContent>
          </a:graphicData>
        </a:graphic>
      </p:graphicFrame>
      <p:sp>
        <p:nvSpPr>
          <p:cNvPr id="4" name="Left Brace 3">
            <a:extLst>
              <a:ext uri="{FF2B5EF4-FFF2-40B4-BE49-F238E27FC236}">
                <a16:creationId xmlns:a16="http://schemas.microsoft.com/office/drawing/2014/main" id="{AEE0DF44-054B-2048-99A3-17B13CA935F7}"/>
              </a:ext>
            </a:extLst>
          </p:cNvPr>
          <p:cNvSpPr/>
          <p:nvPr/>
        </p:nvSpPr>
        <p:spPr>
          <a:xfrm rot="16200000">
            <a:off x="5715000" y="2667000"/>
            <a:ext cx="228600" cy="99060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dirty="0"/>
          </a:p>
        </p:txBody>
      </p:sp>
      <p:sp>
        <p:nvSpPr>
          <p:cNvPr id="5" name="TextBox 4">
            <a:extLst>
              <a:ext uri="{FF2B5EF4-FFF2-40B4-BE49-F238E27FC236}">
                <a16:creationId xmlns:a16="http://schemas.microsoft.com/office/drawing/2014/main" id="{D1B6C145-5A6E-FD44-9603-834228C5B5B7}"/>
              </a:ext>
            </a:extLst>
          </p:cNvPr>
          <p:cNvSpPr txBox="1"/>
          <p:nvPr/>
        </p:nvSpPr>
        <p:spPr>
          <a:xfrm rot="18900000">
            <a:off x="3501637" y="4192777"/>
            <a:ext cx="3036409" cy="707886"/>
          </a:xfrm>
          <a:prstGeom prst="rect">
            <a:avLst/>
          </a:prstGeom>
          <a:noFill/>
        </p:spPr>
        <p:txBody>
          <a:bodyPr wrap="none" rtlCol="0">
            <a:spAutoFit/>
          </a:bodyPr>
          <a:lstStyle/>
          <a:p>
            <a:r>
              <a:rPr lang="en-US" dirty="0">
                <a:solidFill>
                  <a:srgbClr val="FFCC99"/>
                </a:solidFill>
              </a:rPr>
              <a:t>Plant growth</a:t>
            </a:r>
          </a:p>
        </p:txBody>
      </p:sp>
      <p:sp>
        <p:nvSpPr>
          <p:cNvPr id="6" name="Left Brace 5">
            <a:extLst>
              <a:ext uri="{FF2B5EF4-FFF2-40B4-BE49-F238E27FC236}">
                <a16:creationId xmlns:a16="http://schemas.microsoft.com/office/drawing/2014/main" id="{98BC5C2D-F9FC-3C4C-AE60-FDC58AFBC58F}"/>
              </a:ext>
            </a:extLst>
          </p:cNvPr>
          <p:cNvSpPr/>
          <p:nvPr/>
        </p:nvSpPr>
        <p:spPr>
          <a:xfrm rot="16200000">
            <a:off x="7315200" y="2654121"/>
            <a:ext cx="228600" cy="990600"/>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dirty="0"/>
          </a:p>
        </p:txBody>
      </p:sp>
      <p:sp>
        <p:nvSpPr>
          <p:cNvPr id="7" name="TextBox 6">
            <a:extLst>
              <a:ext uri="{FF2B5EF4-FFF2-40B4-BE49-F238E27FC236}">
                <a16:creationId xmlns:a16="http://schemas.microsoft.com/office/drawing/2014/main" id="{D044F101-83B3-7848-A882-971A8E962BE6}"/>
              </a:ext>
            </a:extLst>
          </p:cNvPr>
          <p:cNvSpPr txBox="1"/>
          <p:nvPr/>
        </p:nvSpPr>
        <p:spPr>
          <a:xfrm rot="18900000">
            <a:off x="4723045" y="4333896"/>
            <a:ext cx="3435556" cy="707886"/>
          </a:xfrm>
          <a:prstGeom prst="rect">
            <a:avLst/>
          </a:prstGeom>
          <a:noFill/>
        </p:spPr>
        <p:txBody>
          <a:bodyPr wrap="none" rtlCol="0">
            <a:spAutoFit/>
          </a:bodyPr>
          <a:lstStyle/>
          <a:p>
            <a:r>
              <a:rPr lang="en-US" dirty="0">
                <a:solidFill>
                  <a:srgbClr val="FFCC99"/>
                </a:solidFill>
              </a:rPr>
              <a:t>Bare soil </a:t>
            </a:r>
            <a:r>
              <a:rPr lang="en-US" dirty="0" err="1">
                <a:solidFill>
                  <a:srgbClr val="FFCC99"/>
                </a:solidFill>
              </a:rPr>
              <a:t>evap</a:t>
            </a:r>
            <a:endParaRPr lang="en-US" dirty="0">
              <a:solidFill>
                <a:srgbClr val="FFCC99"/>
              </a:solidFill>
            </a:endParaRPr>
          </a:p>
        </p:txBody>
      </p:sp>
    </p:spTree>
    <p:extLst>
      <p:ext uri="{BB962C8B-B14F-4D97-AF65-F5344CB8AC3E}">
        <p14:creationId xmlns:p14="http://schemas.microsoft.com/office/powerpoint/2010/main" val="3344409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5357D-46AB-8349-84B0-5D7FA4EC6BD6}"/>
              </a:ext>
            </a:extLst>
          </p:cNvPr>
          <p:cNvSpPr>
            <a:spLocks noGrp="1"/>
          </p:cNvSpPr>
          <p:nvPr>
            <p:ph type="title"/>
          </p:nvPr>
        </p:nvSpPr>
        <p:spPr>
          <a:xfrm>
            <a:off x="838200" y="365125"/>
            <a:ext cx="10515600" cy="1325563"/>
          </a:xfrm>
        </p:spPr>
        <p:txBody>
          <a:bodyPr/>
          <a:lstStyle/>
          <a:p>
            <a:r>
              <a:rPr lang="en-US" dirty="0"/>
              <a:t>water stress coefficient Ks</a:t>
            </a:r>
          </a:p>
        </p:txBody>
      </p:sp>
      <p:pic>
        <p:nvPicPr>
          <p:cNvPr id="3" name="Picture 3">
            <a:extLst>
              <a:ext uri="{FF2B5EF4-FFF2-40B4-BE49-F238E27FC236}">
                <a16:creationId xmlns:a16="http://schemas.microsoft.com/office/drawing/2014/main" id="{FD8C91BB-9B57-0B40-BE4D-316A72C3955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05001" y="1219200"/>
            <a:ext cx="8323763"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D5B8C329-7E67-0647-B095-FD59E82118C2}"/>
              </a:ext>
            </a:extLst>
          </p:cNvPr>
          <p:cNvSpPr/>
          <p:nvPr/>
        </p:nvSpPr>
        <p:spPr>
          <a:xfrm>
            <a:off x="4648201" y="6459380"/>
            <a:ext cx="6934199" cy="338554"/>
          </a:xfrm>
          <a:prstGeom prst="rect">
            <a:avLst/>
          </a:prstGeom>
        </p:spPr>
        <p:txBody>
          <a:bodyPr wrap="square">
            <a:spAutoFit/>
          </a:bodyPr>
          <a:lstStyle/>
          <a:p>
            <a:r>
              <a:rPr lang="en-US" sz="1600" i="1" dirty="0">
                <a:solidFill>
                  <a:srgbClr val="FFCC99"/>
                </a:solidFill>
              </a:rPr>
              <a:t>Source: Allen and others (1998), FAO Irrigation and drainage paper 56</a:t>
            </a:r>
          </a:p>
        </p:txBody>
      </p:sp>
    </p:spTree>
    <p:extLst>
      <p:ext uri="{BB962C8B-B14F-4D97-AF65-F5344CB8AC3E}">
        <p14:creationId xmlns:p14="http://schemas.microsoft.com/office/powerpoint/2010/main" val="1205682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B243B36-3D45-854A-A804-8531D3E7DD7E}"/>
              </a:ext>
            </a:extLst>
          </p:cNvPr>
          <p:cNvSpPr>
            <a:spLocks noGrp="1"/>
          </p:cNvSpPr>
          <p:nvPr>
            <p:ph type="title"/>
          </p:nvPr>
        </p:nvSpPr>
        <p:spPr>
          <a:xfrm>
            <a:off x="838200" y="365125"/>
            <a:ext cx="11353800" cy="1325563"/>
          </a:xfrm>
        </p:spPr>
        <p:txBody>
          <a:bodyPr/>
          <a:lstStyle/>
          <a:p>
            <a:r>
              <a:rPr lang="en-US" dirty="0"/>
              <a:t>effect of dual crop coefficient </a:t>
            </a:r>
            <a:r>
              <a:rPr lang="en-US" dirty="0" err="1"/>
              <a:t>Kc</a:t>
            </a:r>
            <a:endParaRPr lang="en-US" dirty="0"/>
          </a:p>
        </p:txBody>
      </p:sp>
      <p:sp>
        <p:nvSpPr>
          <p:cNvPr id="5" name="Rectangle 4">
            <a:extLst>
              <a:ext uri="{FF2B5EF4-FFF2-40B4-BE49-F238E27FC236}">
                <a16:creationId xmlns:a16="http://schemas.microsoft.com/office/drawing/2014/main" id="{57B12B5A-22ED-A94A-8401-ED5E13EDCCB3}"/>
              </a:ext>
            </a:extLst>
          </p:cNvPr>
          <p:cNvSpPr/>
          <p:nvPr/>
        </p:nvSpPr>
        <p:spPr>
          <a:xfrm>
            <a:off x="4191001" y="6459380"/>
            <a:ext cx="6858000" cy="338554"/>
          </a:xfrm>
          <a:prstGeom prst="rect">
            <a:avLst/>
          </a:prstGeom>
        </p:spPr>
        <p:txBody>
          <a:bodyPr wrap="square">
            <a:spAutoFit/>
          </a:bodyPr>
          <a:lstStyle/>
          <a:p>
            <a:r>
              <a:rPr lang="en-US" sz="1600" i="1" dirty="0">
                <a:solidFill>
                  <a:srgbClr val="FFCC99"/>
                </a:solidFill>
              </a:rPr>
              <a:t>Source: Allen and others (1998), FAO Irrigation and drainage paper 56</a:t>
            </a:r>
          </a:p>
        </p:txBody>
      </p:sp>
      <p:pic>
        <p:nvPicPr>
          <p:cNvPr id="6" name="Picture 2">
            <a:extLst>
              <a:ext uri="{FF2B5EF4-FFF2-40B4-BE49-F238E27FC236}">
                <a16:creationId xmlns:a16="http://schemas.microsoft.com/office/drawing/2014/main" id="{B31ED345-FE21-DE4E-B81A-2D5F38786B8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81300" y="1143000"/>
            <a:ext cx="66294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4448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0FF99-7E6A-6649-88B6-DC832F58DE2E}"/>
              </a:ext>
            </a:extLst>
          </p:cNvPr>
          <p:cNvSpPr>
            <a:spLocks noGrp="1"/>
          </p:cNvSpPr>
          <p:nvPr>
            <p:ph type="title"/>
          </p:nvPr>
        </p:nvSpPr>
        <p:spPr>
          <a:xfrm>
            <a:off x="838200" y="165914"/>
            <a:ext cx="10515600" cy="632688"/>
          </a:xfrm>
        </p:spPr>
        <p:txBody>
          <a:bodyPr>
            <a:noAutofit/>
          </a:bodyPr>
          <a:lstStyle/>
          <a:p>
            <a:r>
              <a:rPr lang="en-US" sz="3600" dirty="0"/>
              <a:t>SWB methods and storage reservoirs</a:t>
            </a:r>
            <a:endParaRPr lang="en-US" sz="3600" dirty="0">
              <a:solidFill>
                <a:srgbClr val="FF0000"/>
              </a:solidFill>
            </a:endParaRPr>
          </a:p>
        </p:txBody>
      </p:sp>
      <p:pic>
        <p:nvPicPr>
          <p:cNvPr id="3" name="Picture 2">
            <a:extLst>
              <a:ext uri="{FF2B5EF4-FFF2-40B4-BE49-F238E27FC236}">
                <a16:creationId xmlns:a16="http://schemas.microsoft.com/office/drawing/2014/main" id="{ABEB3161-EAF3-B242-BEC2-F27061FE972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05000" y="795488"/>
            <a:ext cx="8509000" cy="5982302"/>
          </a:xfrm>
          <a:prstGeom prst="rect">
            <a:avLst/>
          </a:prstGeom>
        </p:spPr>
      </p:pic>
    </p:spTree>
    <p:extLst>
      <p:ext uri="{BB962C8B-B14F-4D97-AF65-F5344CB8AC3E}">
        <p14:creationId xmlns:p14="http://schemas.microsoft.com/office/powerpoint/2010/main" val="1501687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7ADAF-5F05-0343-88E0-CB4EC8E9FD3F}"/>
              </a:ext>
            </a:extLst>
          </p:cNvPr>
          <p:cNvSpPr>
            <a:spLocks noGrp="1"/>
          </p:cNvSpPr>
          <p:nvPr>
            <p:ph type="title"/>
          </p:nvPr>
        </p:nvSpPr>
        <p:spPr>
          <a:xfrm>
            <a:off x="676893" y="127211"/>
            <a:ext cx="11293433" cy="632688"/>
          </a:xfrm>
        </p:spPr>
        <p:txBody>
          <a:bodyPr>
            <a:noAutofit/>
          </a:bodyPr>
          <a:lstStyle/>
          <a:p>
            <a:r>
              <a:rPr lang="en-US" sz="2800" dirty="0" err="1"/>
              <a:t>Baseflow</a:t>
            </a:r>
            <a:r>
              <a:rPr lang="en-US" sz="2800" dirty="0"/>
              <a:t> separation to estimate recharge</a:t>
            </a:r>
          </a:p>
        </p:txBody>
      </p:sp>
      <p:pic>
        <p:nvPicPr>
          <p:cNvPr id="3" name="Picture 2">
            <a:extLst>
              <a:ext uri="{FF2B5EF4-FFF2-40B4-BE49-F238E27FC236}">
                <a16:creationId xmlns:a16="http://schemas.microsoft.com/office/drawing/2014/main" id="{8E440F4A-23F0-9D4F-B2B1-3DB9418B438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98377" y="909894"/>
            <a:ext cx="6795244" cy="5152516"/>
          </a:xfrm>
          <a:prstGeom prst="rect">
            <a:avLst/>
          </a:prstGeom>
        </p:spPr>
      </p:pic>
    </p:spTree>
    <p:extLst>
      <p:ext uri="{BB962C8B-B14F-4D97-AF65-F5344CB8AC3E}">
        <p14:creationId xmlns:p14="http://schemas.microsoft.com/office/powerpoint/2010/main" val="320117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5979D-958A-B248-9C34-32DFC1C6CE40}"/>
              </a:ext>
            </a:extLst>
          </p:cNvPr>
          <p:cNvSpPr>
            <a:spLocks noGrp="1"/>
          </p:cNvSpPr>
          <p:nvPr>
            <p:ph type="title"/>
          </p:nvPr>
        </p:nvSpPr>
        <p:spPr>
          <a:xfrm>
            <a:off x="1" y="127211"/>
            <a:ext cx="12192000" cy="632688"/>
          </a:xfrm>
        </p:spPr>
        <p:txBody>
          <a:bodyPr>
            <a:noAutofit/>
          </a:bodyPr>
          <a:lstStyle/>
          <a:p>
            <a:r>
              <a:rPr lang="en-US" sz="2800" dirty="0"/>
              <a:t>Contributing area of gages used in </a:t>
            </a:r>
            <a:r>
              <a:rPr lang="en-US" sz="2800" dirty="0" err="1"/>
              <a:t>baseflow</a:t>
            </a:r>
            <a:r>
              <a:rPr lang="en-US" sz="2800" dirty="0"/>
              <a:t> separation</a:t>
            </a:r>
          </a:p>
        </p:txBody>
      </p:sp>
      <p:pic>
        <p:nvPicPr>
          <p:cNvPr id="3" name="Picture 2">
            <a:extLst>
              <a:ext uri="{FF2B5EF4-FFF2-40B4-BE49-F238E27FC236}">
                <a16:creationId xmlns:a16="http://schemas.microsoft.com/office/drawing/2014/main" id="{BE339B07-2374-254E-9B66-51172559F79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50307" y="695132"/>
            <a:ext cx="5691385" cy="5667768"/>
          </a:xfrm>
          <a:prstGeom prst="rect">
            <a:avLst/>
          </a:prstGeom>
        </p:spPr>
      </p:pic>
    </p:spTree>
    <p:extLst>
      <p:ext uri="{BB962C8B-B14F-4D97-AF65-F5344CB8AC3E}">
        <p14:creationId xmlns:p14="http://schemas.microsoft.com/office/powerpoint/2010/main" val="4072776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33754-3A92-7B45-B786-432881F5B00F}"/>
              </a:ext>
            </a:extLst>
          </p:cNvPr>
          <p:cNvSpPr>
            <a:spLocks noGrp="1"/>
          </p:cNvSpPr>
          <p:nvPr>
            <p:ph type="title"/>
          </p:nvPr>
        </p:nvSpPr>
        <p:spPr>
          <a:xfrm>
            <a:off x="676893" y="127211"/>
            <a:ext cx="11293433" cy="632688"/>
          </a:xfrm>
        </p:spPr>
        <p:txBody>
          <a:bodyPr>
            <a:noAutofit/>
          </a:bodyPr>
          <a:lstStyle/>
          <a:p>
            <a:r>
              <a:rPr lang="en-US" sz="2800" dirty="0"/>
              <a:t>Constraining Actual ET With “Observations” </a:t>
            </a:r>
            <a:br>
              <a:rPr lang="en-US" sz="2800" dirty="0"/>
            </a:br>
            <a:r>
              <a:rPr lang="en-US" sz="2800" dirty="0"/>
              <a:t>(if you got </a:t>
            </a:r>
            <a:r>
              <a:rPr lang="en-US" sz="2800" dirty="0" err="1"/>
              <a:t>hella</a:t>
            </a:r>
            <a:r>
              <a:rPr lang="en-US" sz="2800" dirty="0"/>
              <a:t> cash)</a:t>
            </a:r>
          </a:p>
        </p:txBody>
      </p:sp>
      <p:pic>
        <p:nvPicPr>
          <p:cNvPr id="3" name="Picture 2">
            <a:extLst>
              <a:ext uri="{FF2B5EF4-FFF2-40B4-BE49-F238E27FC236}">
                <a16:creationId xmlns:a16="http://schemas.microsoft.com/office/drawing/2014/main" id="{7475500B-B418-8045-AE93-71E65B5A3CA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589220" y="686598"/>
            <a:ext cx="5176791" cy="4443412"/>
          </a:xfrm>
          <a:prstGeom prst="rect">
            <a:avLst/>
          </a:prstGeom>
        </p:spPr>
      </p:pic>
      <p:pic>
        <p:nvPicPr>
          <p:cNvPr id="4" name="Picture 3">
            <a:extLst>
              <a:ext uri="{FF2B5EF4-FFF2-40B4-BE49-F238E27FC236}">
                <a16:creationId xmlns:a16="http://schemas.microsoft.com/office/drawing/2014/main" id="{FD8612A3-55B0-8541-BCC2-97FDC548ED0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57096" y="1733880"/>
            <a:ext cx="5387814" cy="4039077"/>
          </a:xfrm>
          <a:prstGeom prst="rect">
            <a:avLst/>
          </a:prstGeom>
        </p:spPr>
      </p:pic>
      <p:pic>
        <p:nvPicPr>
          <p:cNvPr id="5" name="Picture 4">
            <a:extLst>
              <a:ext uri="{FF2B5EF4-FFF2-40B4-BE49-F238E27FC236}">
                <a16:creationId xmlns:a16="http://schemas.microsoft.com/office/drawing/2014/main" id="{032BFA81-0E8E-3B46-A673-EADBEDD72D8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867873" y="3226349"/>
            <a:ext cx="3768145" cy="2829953"/>
          </a:xfrm>
          <a:prstGeom prst="rect">
            <a:avLst/>
          </a:prstGeom>
        </p:spPr>
      </p:pic>
      <p:sp>
        <p:nvSpPr>
          <p:cNvPr id="6" name="TextBox 5">
            <a:extLst>
              <a:ext uri="{FF2B5EF4-FFF2-40B4-BE49-F238E27FC236}">
                <a16:creationId xmlns:a16="http://schemas.microsoft.com/office/drawing/2014/main" id="{94FA2448-C475-DE43-994F-942E9C407688}"/>
              </a:ext>
            </a:extLst>
          </p:cNvPr>
          <p:cNvSpPr txBox="1"/>
          <p:nvPr/>
        </p:nvSpPr>
        <p:spPr>
          <a:xfrm>
            <a:off x="9158296" y="5072858"/>
            <a:ext cx="2800350" cy="523220"/>
          </a:xfrm>
          <a:prstGeom prst="rect">
            <a:avLst/>
          </a:prstGeom>
          <a:noFill/>
        </p:spPr>
        <p:txBody>
          <a:bodyPr wrap="square" rtlCol="0">
            <a:spAutoFit/>
          </a:bodyPr>
          <a:lstStyle/>
          <a:p>
            <a:r>
              <a:rPr lang="en-US" sz="1400" i="1" dirty="0">
                <a:solidFill>
                  <a:srgbClr val="FFCC99"/>
                </a:solidFill>
              </a:rPr>
              <a:t>Credit: William </a:t>
            </a:r>
            <a:r>
              <a:rPr lang="en-US" sz="1400" i="1" dirty="0" err="1">
                <a:solidFill>
                  <a:srgbClr val="FFCC99"/>
                </a:solidFill>
              </a:rPr>
              <a:t>Breiter</a:t>
            </a:r>
            <a:r>
              <a:rPr lang="en-US" sz="1400" i="1" dirty="0">
                <a:solidFill>
                  <a:srgbClr val="FFCC99"/>
                </a:solidFill>
              </a:rPr>
              <a:t>, site US-Ro5</a:t>
            </a:r>
          </a:p>
        </p:txBody>
      </p:sp>
      <p:sp>
        <p:nvSpPr>
          <p:cNvPr id="7" name="TextBox 6">
            <a:extLst>
              <a:ext uri="{FF2B5EF4-FFF2-40B4-BE49-F238E27FC236}">
                <a16:creationId xmlns:a16="http://schemas.microsoft.com/office/drawing/2014/main" id="{0E14D338-A67F-3041-91F7-105BE3FB7B7B}"/>
              </a:ext>
            </a:extLst>
          </p:cNvPr>
          <p:cNvSpPr txBox="1"/>
          <p:nvPr/>
        </p:nvSpPr>
        <p:spPr>
          <a:xfrm>
            <a:off x="5900748" y="6011080"/>
            <a:ext cx="3238489" cy="307777"/>
          </a:xfrm>
          <a:prstGeom prst="rect">
            <a:avLst/>
          </a:prstGeom>
          <a:noFill/>
        </p:spPr>
        <p:txBody>
          <a:bodyPr wrap="square" rtlCol="0">
            <a:spAutoFit/>
          </a:bodyPr>
          <a:lstStyle/>
          <a:p>
            <a:r>
              <a:rPr lang="en-US" sz="1400" i="1" dirty="0">
                <a:solidFill>
                  <a:srgbClr val="FFCC99"/>
                </a:solidFill>
              </a:rPr>
              <a:t>Credit: Christoph Vogel, site US-UMB</a:t>
            </a:r>
          </a:p>
        </p:txBody>
      </p:sp>
      <p:sp>
        <p:nvSpPr>
          <p:cNvPr id="8" name="TextBox 7">
            <a:extLst>
              <a:ext uri="{FF2B5EF4-FFF2-40B4-BE49-F238E27FC236}">
                <a16:creationId xmlns:a16="http://schemas.microsoft.com/office/drawing/2014/main" id="{2A5DB92C-4017-BA4B-B988-8C3851E33CC6}"/>
              </a:ext>
            </a:extLst>
          </p:cNvPr>
          <p:cNvSpPr txBox="1"/>
          <p:nvPr/>
        </p:nvSpPr>
        <p:spPr>
          <a:xfrm>
            <a:off x="371469" y="5734846"/>
            <a:ext cx="3238489" cy="307777"/>
          </a:xfrm>
          <a:prstGeom prst="rect">
            <a:avLst/>
          </a:prstGeom>
          <a:noFill/>
        </p:spPr>
        <p:txBody>
          <a:bodyPr wrap="square" rtlCol="0">
            <a:spAutoFit/>
          </a:bodyPr>
          <a:lstStyle/>
          <a:p>
            <a:r>
              <a:rPr lang="en-US" sz="1400" i="1" dirty="0">
                <a:solidFill>
                  <a:srgbClr val="FFCC99"/>
                </a:solidFill>
              </a:rPr>
              <a:t>Credit: Charlie </a:t>
            </a:r>
            <a:r>
              <a:rPr lang="en-US" sz="1400" i="1" dirty="0" err="1">
                <a:solidFill>
                  <a:srgbClr val="FFCC99"/>
                </a:solidFill>
              </a:rPr>
              <a:t>Krinsky</a:t>
            </a:r>
            <a:r>
              <a:rPr lang="en-US" sz="1400" i="1" dirty="0">
                <a:solidFill>
                  <a:srgbClr val="FFCC99"/>
                </a:solidFill>
              </a:rPr>
              <a:t>, site US-RFE</a:t>
            </a:r>
          </a:p>
        </p:txBody>
      </p:sp>
      <p:pic>
        <p:nvPicPr>
          <p:cNvPr id="9" name="Picture 8">
            <a:extLst>
              <a:ext uri="{FF2B5EF4-FFF2-40B4-BE49-F238E27FC236}">
                <a16:creationId xmlns:a16="http://schemas.microsoft.com/office/drawing/2014/main" id="{3431E68B-D0A6-D94A-962C-BF974CCD872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01442" y="971550"/>
            <a:ext cx="1807406" cy="1969448"/>
          </a:xfrm>
          <a:prstGeom prst="rect">
            <a:avLst/>
          </a:prstGeom>
        </p:spPr>
      </p:pic>
    </p:spTree>
    <p:extLst>
      <p:ext uri="{BB962C8B-B14F-4D97-AF65-F5344CB8AC3E}">
        <p14:creationId xmlns:p14="http://schemas.microsoft.com/office/powerpoint/2010/main" val="163890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5AB71410-FF02-CA44-9267-EDE9480E1ABB}"/>
              </a:ext>
            </a:extLst>
          </p:cNvPr>
          <p:cNvSpPr txBox="1">
            <a:spLocks/>
          </p:cNvSpPr>
          <p:nvPr/>
        </p:nvSpPr>
        <p:spPr>
          <a:xfrm>
            <a:off x="8610600" y="6356350"/>
            <a:ext cx="2743200" cy="365125"/>
          </a:xfrm>
          <a:prstGeom prst="rect">
            <a:avLst/>
          </a:prstGeom>
        </p:spPr>
        <p:txBody>
          <a:bodyPr/>
          <a:lstStyle>
            <a:defPPr>
              <a:defRPr lang="en-US"/>
            </a:defPPr>
            <a:lvl1pPr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1pPr>
            <a:lvl2pPr marL="4572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2pPr>
            <a:lvl3pPr marL="9144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3pPr>
            <a:lvl4pPr marL="13716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4pPr>
            <a:lvl5pPr marL="1828800" algn="l" rtl="0" eaLnBrk="0" fontAlgn="base" hangingPunct="0">
              <a:spcBef>
                <a:spcPct val="0"/>
              </a:spcBef>
              <a:spcAft>
                <a:spcPct val="0"/>
              </a:spcAft>
              <a:defRPr sz="4000" kern="1200">
                <a:solidFill>
                  <a:schemeClr val="tx1"/>
                </a:solidFill>
                <a:latin typeface="Arial" charset="0"/>
                <a:ea typeface="ＭＳ Ｐゴシック" charset="0"/>
                <a:cs typeface="ＭＳ Ｐゴシック" charset="0"/>
              </a:defRPr>
            </a:lvl5pPr>
            <a:lvl6pPr marL="2286000" algn="l" defTabSz="457200" rtl="0" eaLnBrk="1" latinLnBrk="0" hangingPunct="1">
              <a:defRPr sz="4000" kern="1200">
                <a:solidFill>
                  <a:schemeClr val="tx1"/>
                </a:solidFill>
                <a:latin typeface="Arial" charset="0"/>
                <a:ea typeface="ＭＳ Ｐゴシック" charset="0"/>
                <a:cs typeface="ＭＳ Ｐゴシック" charset="0"/>
              </a:defRPr>
            </a:lvl6pPr>
            <a:lvl7pPr marL="2743200" algn="l" defTabSz="457200" rtl="0" eaLnBrk="1" latinLnBrk="0" hangingPunct="1">
              <a:defRPr sz="4000" kern="1200">
                <a:solidFill>
                  <a:schemeClr val="tx1"/>
                </a:solidFill>
                <a:latin typeface="Arial" charset="0"/>
                <a:ea typeface="ＭＳ Ｐゴシック" charset="0"/>
                <a:cs typeface="ＭＳ Ｐゴシック" charset="0"/>
              </a:defRPr>
            </a:lvl7pPr>
            <a:lvl8pPr marL="3200400" algn="l" defTabSz="457200" rtl="0" eaLnBrk="1" latinLnBrk="0" hangingPunct="1">
              <a:defRPr sz="4000" kern="1200">
                <a:solidFill>
                  <a:schemeClr val="tx1"/>
                </a:solidFill>
                <a:latin typeface="Arial" charset="0"/>
                <a:ea typeface="ＭＳ Ｐゴシック" charset="0"/>
                <a:cs typeface="ＭＳ Ｐゴシック" charset="0"/>
              </a:defRPr>
            </a:lvl8pPr>
            <a:lvl9pPr marL="3657600" algn="l" defTabSz="457200" rtl="0" eaLnBrk="1" latinLnBrk="0" hangingPunct="1">
              <a:defRPr sz="4000" kern="1200">
                <a:solidFill>
                  <a:schemeClr val="tx1"/>
                </a:solidFill>
                <a:latin typeface="Arial" charset="0"/>
                <a:ea typeface="ＭＳ Ｐゴシック" charset="0"/>
                <a:cs typeface="ＭＳ Ｐゴシック" charset="0"/>
              </a:defRPr>
            </a:lvl9pPr>
          </a:lstStyle>
          <a:p>
            <a:endParaRPr lang="en-US" dirty="0"/>
          </a:p>
          <a:p>
            <a:endParaRPr lang="en-US" dirty="0"/>
          </a:p>
        </p:txBody>
      </p:sp>
      <p:sp>
        <p:nvSpPr>
          <p:cNvPr id="7" name="Title 17">
            <a:extLst>
              <a:ext uri="{FF2B5EF4-FFF2-40B4-BE49-F238E27FC236}">
                <a16:creationId xmlns:a16="http://schemas.microsoft.com/office/drawing/2014/main" id="{A9449818-0461-5341-A035-B24B682C71EE}"/>
              </a:ext>
            </a:extLst>
          </p:cNvPr>
          <p:cNvSpPr txBox="1">
            <a:spLocks/>
          </p:cNvSpPr>
          <p:nvPr/>
        </p:nvSpPr>
        <p:spPr bwMode="auto">
          <a:xfrm>
            <a:off x="569564" y="204979"/>
            <a:ext cx="10515600" cy="13255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4000" b="1" cap="all">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a:lstStyle>
          <a:p>
            <a:r>
              <a:rPr lang="en-US" sz="3200" kern="0" dirty="0"/>
              <a:t>SWB – Modified Thornthwaite-Mather Soil-Water-Balance Code for estimating Water-Budget Components</a:t>
            </a:r>
          </a:p>
        </p:txBody>
      </p:sp>
      <p:pic>
        <p:nvPicPr>
          <p:cNvPr id="8" name="Picture 7">
            <a:extLst>
              <a:ext uri="{FF2B5EF4-FFF2-40B4-BE49-F238E27FC236}">
                <a16:creationId xmlns:a16="http://schemas.microsoft.com/office/drawing/2014/main" id="{C19D44D5-7AAE-F041-84DC-A202A2A8BEB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15873" y="1767875"/>
            <a:ext cx="3627832" cy="4684105"/>
          </a:xfrm>
          <a:prstGeom prst="rect">
            <a:avLst/>
          </a:prstGeom>
        </p:spPr>
      </p:pic>
      <p:pic>
        <p:nvPicPr>
          <p:cNvPr id="9" name="Picture 8">
            <a:extLst>
              <a:ext uri="{FF2B5EF4-FFF2-40B4-BE49-F238E27FC236}">
                <a16:creationId xmlns:a16="http://schemas.microsoft.com/office/drawing/2014/main" id="{D9A0B3E6-B1C6-2C4D-9FA6-69744DF3F3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48294" y="1819390"/>
            <a:ext cx="3619285" cy="4684105"/>
          </a:xfrm>
          <a:prstGeom prst="rect">
            <a:avLst/>
          </a:prstGeom>
        </p:spPr>
      </p:pic>
    </p:spTree>
    <p:extLst>
      <p:ext uri="{BB962C8B-B14F-4D97-AF65-F5344CB8AC3E}">
        <p14:creationId xmlns:p14="http://schemas.microsoft.com/office/powerpoint/2010/main" val="400757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B349D-2B09-5848-8CE2-A29D0F5EBCB9}"/>
              </a:ext>
            </a:extLst>
          </p:cNvPr>
          <p:cNvSpPr>
            <a:spLocks noGrp="1"/>
          </p:cNvSpPr>
          <p:nvPr>
            <p:ph type="title"/>
          </p:nvPr>
        </p:nvSpPr>
        <p:spPr>
          <a:xfrm>
            <a:off x="838200" y="165914"/>
            <a:ext cx="10515600" cy="632688"/>
          </a:xfrm>
        </p:spPr>
        <p:txBody>
          <a:bodyPr>
            <a:noAutofit/>
          </a:bodyPr>
          <a:lstStyle/>
          <a:p>
            <a:r>
              <a:rPr lang="en-US" sz="3600" dirty="0"/>
              <a:t>SWB data flow</a:t>
            </a:r>
            <a:endParaRPr lang="en-US" sz="3600" dirty="0">
              <a:solidFill>
                <a:srgbClr val="FF0000"/>
              </a:solidFill>
            </a:endParaRPr>
          </a:p>
        </p:txBody>
      </p:sp>
      <p:pic>
        <p:nvPicPr>
          <p:cNvPr id="3" name="Picture 2">
            <a:extLst>
              <a:ext uri="{FF2B5EF4-FFF2-40B4-BE49-F238E27FC236}">
                <a16:creationId xmlns:a16="http://schemas.microsoft.com/office/drawing/2014/main" id="{91575E81-EE6B-3A43-85F2-86C4360003B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87471" y="4121568"/>
            <a:ext cx="1746993" cy="1805925"/>
          </a:xfrm>
          <a:prstGeom prst="rect">
            <a:avLst/>
          </a:prstGeom>
        </p:spPr>
      </p:pic>
      <p:pic>
        <p:nvPicPr>
          <p:cNvPr id="4" name="Picture 3">
            <a:extLst>
              <a:ext uri="{FF2B5EF4-FFF2-40B4-BE49-F238E27FC236}">
                <a16:creationId xmlns:a16="http://schemas.microsoft.com/office/drawing/2014/main" id="{D5A54D8A-1829-F642-8B08-F5359721FD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04502" y="1503565"/>
            <a:ext cx="1765748" cy="1805925"/>
          </a:xfrm>
          <a:prstGeom prst="rect">
            <a:avLst/>
          </a:prstGeom>
        </p:spPr>
      </p:pic>
      <p:pic>
        <p:nvPicPr>
          <p:cNvPr id="5" name="Picture 4">
            <a:extLst>
              <a:ext uri="{FF2B5EF4-FFF2-40B4-BE49-F238E27FC236}">
                <a16:creationId xmlns:a16="http://schemas.microsoft.com/office/drawing/2014/main" id="{BBF5654E-CC5E-5F4B-88DC-7A67EB7CDB8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8960" y="4121568"/>
            <a:ext cx="1731913" cy="1805925"/>
          </a:xfrm>
          <a:prstGeom prst="rect">
            <a:avLst/>
          </a:prstGeom>
        </p:spPr>
      </p:pic>
      <p:pic>
        <p:nvPicPr>
          <p:cNvPr id="6" name="Picture 5">
            <a:extLst>
              <a:ext uri="{FF2B5EF4-FFF2-40B4-BE49-F238E27FC236}">
                <a16:creationId xmlns:a16="http://schemas.microsoft.com/office/drawing/2014/main" id="{466EB092-B0CE-8F48-9A33-45E2DAB030B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09365" y="1523150"/>
            <a:ext cx="1734278" cy="1805925"/>
          </a:xfrm>
          <a:prstGeom prst="rect">
            <a:avLst/>
          </a:prstGeom>
        </p:spPr>
      </p:pic>
      <p:sp>
        <p:nvSpPr>
          <p:cNvPr id="7" name="TextBox 6">
            <a:extLst>
              <a:ext uri="{FF2B5EF4-FFF2-40B4-BE49-F238E27FC236}">
                <a16:creationId xmlns:a16="http://schemas.microsoft.com/office/drawing/2014/main" id="{6B3C610E-3213-7D44-86AB-D9D2C21E8C1C}"/>
              </a:ext>
            </a:extLst>
          </p:cNvPr>
          <p:cNvSpPr txBox="1"/>
          <p:nvPr/>
        </p:nvSpPr>
        <p:spPr>
          <a:xfrm>
            <a:off x="387247" y="1328053"/>
            <a:ext cx="974038" cy="646323"/>
          </a:xfrm>
          <a:prstGeom prst="rect">
            <a:avLst/>
          </a:prstGeom>
          <a:solidFill>
            <a:schemeClr val="bg1"/>
          </a:solidFill>
          <a:ln>
            <a:solidFill>
              <a:schemeClr val="tx1"/>
            </a:solidFill>
          </a:ln>
        </p:spPr>
        <p:txBody>
          <a:bodyPr wrap="square" lIns="45720" tIns="45716" rIns="45720" bIns="45716" rtlCol="0">
            <a:spAutoFit/>
          </a:bodyPr>
          <a:lstStyle/>
          <a:p>
            <a:pPr algn="ctr"/>
            <a:r>
              <a:rPr lang="en-US" sz="1800" dirty="0"/>
              <a:t>Land Use</a:t>
            </a:r>
          </a:p>
        </p:txBody>
      </p:sp>
      <p:sp>
        <p:nvSpPr>
          <p:cNvPr id="8" name="TextBox 7">
            <a:extLst>
              <a:ext uri="{FF2B5EF4-FFF2-40B4-BE49-F238E27FC236}">
                <a16:creationId xmlns:a16="http://schemas.microsoft.com/office/drawing/2014/main" id="{352E46C3-D9CC-1649-B1A5-956A08733F6F}"/>
              </a:ext>
            </a:extLst>
          </p:cNvPr>
          <p:cNvSpPr txBox="1"/>
          <p:nvPr/>
        </p:nvSpPr>
        <p:spPr>
          <a:xfrm>
            <a:off x="2355135" y="1112609"/>
            <a:ext cx="1097312" cy="646323"/>
          </a:xfrm>
          <a:prstGeom prst="rect">
            <a:avLst/>
          </a:prstGeom>
          <a:solidFill>
            <a:schemeClr val="bg1"/>
          </a:solidFill>
          <a:ln>
            <a:solidFill>
              <a:schemeClr val="tx1"/>
            </a:solidFill>
          </a:ln>
        </p:spPr>
        <p:txBody>
          <a:bodyPr wrap="square" lIns="45720" tIns="45716" rIns="45720" bIns="45716" rtlCol="0">
            <a:spAutoFit/>
          </a:bodyPr>
          <a:lstStyle/>
          <a:p>
            <a:pPr algn="ctr"/>
            <a:r>
              <a:rPr lang="en-US" sz="1800" dirty="0"/>
              <a:t>Water Content</a:t>
            </a:r>
          </a:p>
        </p:txBody>
      </p:sp>
      <p:sp>
        <p:nvSpPr>
          <p:cNvPr id="9" name="TextBox 8">
            <a:extLst>
              <a:ext uri="{FF2B5EF4-FFF2-40B4-BE49-F238E27FC236}">
                <a16:creationId xmlns:a16="http://schemas.microsoft.com/office/drawing/2014/main" id="{4D54006A-A4A4-D547-BD9F-A6C2AC53822B}"/>
              </a:ext>
            </a:extLst>
          </p:cNvPr>
          <p:cNvSpPr txBox="1"/>
          <p:nvPr/>
        </p:nvSpPr>
        <p:spPr>
          <a:xfrm>
            <a:off x="387247" y="3717759"/>
            <a:ext cx="1009526" cy="646323"/>
          </a:xfrm>
          <a:prstGeom prst="rect">
            <a:avLst/>
          </a:prstGeom>
          <a:solidFill>
            <a:schemeClr val="bg1"/>
          </a:solidFill>
          <a:ln>
            <a:solidFill>
              <a:schemeClr val="tx1"/>
            </a:solidFill>
          </a:ln>
        </p:spPr>
        <p:txBody>
          <a:bodyPr wrap="square" lIns="45720" tIns="45716" rIns="45720" bIns="45716" rtlCol="0">
            <a:spAutoFit/>
          </a:bodyPr>
          <a:lstStyle/>
          <a:p>
            <a:pPr algn="ctr"/>
            <a:r>
              <a:rPr lang="en-US" sz="1800" dirty="0"/>
              <a:t>Flow Direction</a:t>
            </a:r>
          </a:p>
        </p:txBody>
      </p:sp>
      <p:sp>
        <p:nvSpPr>
          <p:cNvPr id="10" name="TextBox 9">
            <a:extLst>
              <a:ext uri="{FF2B5EF4-FFF2-40B4-BE49-F238E27FC236}">
                <a16:creationId xmlns:a16="http://schemas.microsoft.com/office/drawing/2014/main" id="{55B8C96E-14B3-A94F-BEC7-2F1F942C6F23}"/>
              </a:ext>
            </a:extLst>
          </p:cNvPr>
          <p:cNvSpPr txBox="1"/>
          <p:nvPr/>
        </p:nvSpPr>
        <p:spPr>
          <a:xfrm>
            <a:off x="2355134" y="3717759"/>
            <a:ext cx="1575675" cy="646323"/>
          </a:xfrm>
          <a:prstGeom prst="rect">
            <a:avLst/>
          </a:prstGeom>
          <a:solidFill>
            <a:schemeClr val="bg1"/>
          </a:solidFill>
          <a:ln>
            <a:solidFill>
              <a:schemeClr val="tx1"/>
            </a:solidFill>
          </a:ln>
        </p:spPr>
        <p:txBody>
          <a:bodyPr wrap="square" lIns="45720" tIns="45716" rIns="45720" bIns="45716" rtlCol="0">
            <a:spAutoFit/>
          </a:bodyPr>
          <a:lstStyle/>
          <a:p>
            <a:pPr algn="ctr"/>
            <a:r>
              <a:rPr lang="en-US" sz="1800" dirty="0"/>
              <a:t>Hydrologic Soils Group</a:t>
            </a:r>
          </a:p>
        </p:txBody>
      </p:sp>
      <p:grpSp>
        <p:nvGrpSpPr>
          <p:cNvPr id="11" name="Group 10">
            <a:extLst>
              <a:ext uri="{FF2B5EF4-FFF2-40B4-BE49-F238E27FC236}">
                <a16:creationId xmlns:a16="http://schemas.microsoft.com/office/drawing/2014/main" id="{2FF7ABAA-E837-3A46-9862-299B6D8DA6D9}"/>
              </a:ext>
            </a:extLst>
          </p:cNvPr>
          <p:cNvGrpSpPr/>
          <p:nvPr/>
        </p:nvGrpSpPr>
        <p:grpSpPr>
          <a:xfrm>
            <a:off x="5638937" y="3372480"/>
            <a:ext cx="2275407" cy="2185170"/>
            <a:chOff x="6790119" y="2452788"/>
            <a:chExt cx="2263266" cy="2249376"/>
          </a:xfrm>
        </p:grpSpPr>
        <p:grpSp>
          <p:nvGrpSpPr>
            <p:cNvPr id="12" name="Group 11">
              <a:extLst>
                <a:ext uri="{FF2B5EF4-FFF2-40B4-BE49-F238E27FC236}">
                  <a16:creationId xmlns:a16="http://schemas.microsoft.com/office/drawing/2014/main" id="{E1AFF28C-D44D-2C47-9F77-BD46F3CCA5AF}"/>
                </a:ext>
              </a:extLst>
            </p:cNvPr>
            <p:cNvGrpSpPr/>
            <p:nvPr/>
          </p:nvGrpSpPr>
          <p:grpSpPr>
            <a:xfrm>
              <a:off x="6790119" y="2452788"/>
              <a:ext cx="2263266" cy="2249376"/>
              <a:chOff x="4358777" y="1565030"/>
              <a:chExt cx="3511932" cy="4354499"/>
            </a:xfrm>
          </p:grpSpPr>
          <p:pic>
            <p:nvPicPr>
              <p:cNvPr id="14" name="Picture 13">
                <a:extLst>
                  <a:ext uri="{FF2B5EF4-FFF2-40B4-BE49-F238E27FC236}">
                    <a16:creationId xmlns:a16="http://schemas.microsoft.com/office/drawing/2014/main" id="{D11F43AB-42EA-FE4E-9F85-B4BD9D35697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358777" y="1565030"/>
                <a:ext cx="3511932" cy="4354499"/>
              </a:xfrm>
              <a:prstGeom prst="rect">
                <a:avLst/>
              </a:prstGeom>
              <a:solidFill>
                <a:schemeClr val="accent5">
                  <a:lumMod val="75000"/>
                </a:schemeClr>
              </a:solidFill>
            </p:spPr>
          </p:pic>
          <p:sp>
            <p:nvSpPr>
              <p:cNvPr id="15" name="Freeform 34">
                <a:extLst>
                  <a:ext uri="{FF2B5EF4-FFF2-40B4-BE49-F238E27FC236}">
                    <a16:creationId xmlns:a16="http://schemas.microsoft.com/office/drawing/2014/main" id="{2B0F4B90-A271-AA45-BEB5-7D02C4D75F15}"/>
                  </a:ext>
                </a:extLst>
              </p:cNvPr>
              <p:cNvSpPr/>
              <p:nvPr/>
            </p:nvSpPr>
            <p:spPr>
              <a:xfrm>
                <a:off x="6656294" y="3906371"/>
                <a:ext cx="423582" cy="1801905"/>
              </a:xfrm>
              <a:custGeom>
                <a:avLst/>
                <a:gdLst>
                  <a:gd name="connsiteX0" fmla="*/ 416859 w 423582"/>
                  <a:gd name="connsiteY0" fmla="*/ 0 h 1801905"/>
                  <a:gd name="connsiteX1" fmla="*/ 322730 w 423582"/>
                  <a:gd name="connsiteY1" fmla="*/ 40341 h 1801905"/>
                  <a:gd name="connsiteX2" fmla="*/ 268941 w 423582"/>
                  <a:gd name="connsiteY2" fmla="*/ 60511 h 1801905"/>
                  <a:gd name="connsiteX3" fmla="*/ 215153 w 423582"/>
                  <a:gd name="connsiteY3" fmla="*/ 141194 h 1801905"/>
                  <a:gd name="connsiteX4" fmla="*/ 147918 w 423582"/>
                  <a:gd name="connsiteY4" fmla="*/ 289111 h 1801905"/>
                  <a:gd name="connsiteX5" fmla="*/ 94130 w 423582"/>
                  <a:gd name="connsiteY5" fmla="*/ 423582 h 1801905"/>
                  <a:gd name="connsiteX6" fmla="*/ 53788 w 423582"/>
                  <a:gd name="connsiteY6" fmla="*/ 490817 h 1801905"/>
                  <a:gd name="connsiteX7" fmla="*/ 26894 w 423582"/>
                  <a:gd name="connsiteY7" fmla="*/ 537882 h 1801905"/>
                  <a:gd name="connsiteX8" fmla="*/ 0 w 423582"/>
                  <a:gd name="connsiteY8" fmla="*/ 551329 h 1801905"/>
                  <a:gd name="connsiteX9" fmla="*/ 60512 w 423582"/>
                  <a:gd name="connsiteY9" fmla="*/ 840441 h 1801905"/>
                  <a:gd name="connsiteX10" fmla="*/ 147918 w 423582"/>
                  <a:gd name="connsiteY10" fmla="*/ 1210235 h 1801905"/>
                  <a:gd name="connsiteX11" fmla="*/ 201706 w 423582"/>
                  <a:gd name="connsiteY11" fmla="*/ 1411941 h 1801905"/>
                  <a:gd name="connsiteX12" fmla="*/ 268941 w 423582"/>
                  <a:gd name="connsiteY12" fmla="*/ 1580029 h 1801905"/>
                  <a:gd name="connsiteX13" fmla="*/ 349624 w 423582"/>
                  <a:gd name="connsiteY13" fmla="*/ 1701053 h 1801905"/>
                  <a:gd name="connsiteX14" fmla="*/ 423582 w 423582"/>
                  <a:gd name="connsiteY14" fmla="*/ 1801905 h 1801905"/>
                  <a:gd name="connsiteX15" fmla="*/ 416859 w 423582"/>
                  <a:gd name="connsiteY15" fmla="*/ 0 h 18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3582" h="1801905">
                    <a:moveTo>
                      <a:pt x="416859" y="0"/>
                    </a:moveTo>
                    <a:lnTo>
                      <a:pt x="322730" y="40341"/>
                    </a:lnTo>
                    <a:lnTo>
                      <a:pt x="268941" y="60511"/>
                    </a:lnTo>
                    <a:lnTo>
                      <a:pt x="215153" y="141194"/>
                    </a:lnTo>
                    <a:lnTo>
                      <a:pt x="147918" y="289111"/>
                    </a:lnTo>
                    <a:lnTo>
                      <a:pt x="94130" y="423582"/>
                    </a:lnTo>
                    <a:lnTo>
                      <a:pt x="53788" y="490817"/>
                    </a:lnTo>
                    <a:lnTo>
                      <a:pt x="26894" y="537882"/>
                    </a:lnTo>
                    <a:lnTo>
                      <a:pt x="0" y="551329"/>
                    </a:lnTo>
                    <a:lnTo>
                      <a:pt x="60512" y="840441"/>
                    </a:lnTo>
                    <a:lnTo>
                      <a:pt x="147918" y="1210235"/>
                    </a:lnTo>
                    <a:lnTo>
                      <a:pt x="201706" y="1411941"/>
                    </a:lnTo>
                    <a:lnTo>
                      <a:pt x="268941" y="1580029"/>
                    </a:lnTo>
                    <a:lnTo>
                      <a:pt x="349624" y="1701053"/>
                    </a:lnTo>
                    <a:lnTo>
                      <a:pt x="423582" y="1801905"/>
                    </a:lnTo>
                    <a:lnTo>
                      <a:pt x="416859" y="0"/>
                    </a:lnTo>
                    <a:close/>
                  </a:path>
                </a:pathLst>
              </a:custGeom>
              <a:solidFill>
                <a:schemeClr val="accent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9">
                <a:extLst>
                  <a:ext uri="{FF2B5EF4-FFF2-40B4-BE49-F238E27FC236}">
                    <a16:creationId xmlns:a16="http://schemas.microsoft.com/office/drawing/2014/main" id="{32A12B1F-64AE-3041-B02C-FFA7206C5B0D}"/>
                  </a:ext>
                </a:extLst>
              </p:cNvPr>
              <p:cNvSpPr/>
              <p:nvPr/>
            </p:nvSpPr>
            <p:spPr>
              <a:xfrm>
                <a:off x="4846320" y="3602736"/>
                <a:ext cx="813816" cy="2231136"/>
              </a:xfrm>
              <a:custGeom>
                <a:avLst/>
                <a:gdLst>
                  <a:gd name="connsiteX0" fmla="*/ 0 w 813816"/>
                  <a:gd name="connsiteY0" fmla="*/ 137160 h 2231136"/>
                  <a:gd name="connsiteX1" fmla="*/ 109728 w 813816"/>
                  <a:gd name="connsiteY1" fmla="*/ 219456 h 2231136"/>
                  <a:gd name="connsiteX2" fmla="*/ 164592 w 813816"/>
                  <a:gd name="connsiteY2" fmla="*/ 347472 h 2231136"/>
                  <a:gd name="connsiteX3" fmla="*/ 201168 w 813816"/>
                  <a:gd name="connsiteY3" fmla="*/ 402336 h 2231136"/>
                  <a:gd name="connsiteX4" fmla="*/ 210312 w 813816"/>
                  <a:gd name="connsiteY4" fmla="*/ 411480 h 2231136"/>
                  <a:gd name="connsiteX5" fmla="*/ 265176 w 813816"/>
                  <a:gd name="connsiteY5" fmla="*/ 402336 h 2231136"/>
                  <a:gd name="connsiteX6" fmla="*/ 338328 w 813816"/>
                  <a:gd name="connsiteY6" fmla="*/ 301752 h 2231136"/>
                  <a:gd name="connsiteX7" fmla="*/ 356616 w 813816"/>
                  <a:gd name="connsiteY7" fmla="*/ 192024 h 2231136"/>
                  <a:gd name="connsiteX8" fmla="*/ 356616 w 813816"/>
                  <a:gd name="connsiteY8" fmla="*/ 137160 h 2231136"/>
                  <a:gd name="connsiteX9" fmla="*/ 384048 w 813816"/>
                  <a:gd name="connsiteY9" fmla="*/ 91440 h 2231136"/>
                  <a:gd name="connsiteX10" fmla="*/ 429768 w 813816"/>
                  <a:gd name="connsiteY10" fmla="*/ 9144 h 2231136"/>
                  <a:gd name="connsiteX11" fmla="*/ 457200 w 813816"/>
                  <a:gd name="connsiteY11" fmla="*/ 0 h 2231136"/>
                  <a:gd name="connsiteX12" fmla="*/ 539496 w 813816"/>
                  <a:gd name="connsiteY12" fmla="*/ 54864 h 2231136"/>
                  <a:gd name="connsiteX13" fmla="*/ 649224 w 813816"/>
                  <a:gd name="connsiteY13" fmla="*/ 164592 h 2231136"/>
                  <a:gd name="connsiteX14" fmla="*/ 731520 w 813816"/>
                  <a:gd name="connsiteY14" fmla="*/ 219456 h 2231136"/>
                  <a:gd name="connsiteX15" fmla="*/ 813816 w 813816"/>
                  <a:gd name="connsiteY15" fmla="*/ 274320 h 2231136"/>
                  <a:gd name="connsiteX16" fmla="*/ 713232 w 813816"/>
                  <a:gd name="connsiteY16" fmla="*/ 795528 h 2231136"/>
                  <a:gd name="connsiteX17" fmla="*/ 576072 w 813816"/>
                  <a:gd name="connsiteY17" fmla="*/ 1362456 h 2231136"/>
                  <a:gd name="connsiteX18" fmla="*/ 466344 w 813816"/>
                  <a:gd name="connsiteY18" fmla="*/ 1673352 h 2231136"/>
                  <a:gd name="connsiteX19" fmla="*/ 365760 w 813816"/>
                  <a:gd name="connsiteY19" fmla="*/ 1938528 h 2231136"/>
                  <a:gd name="connsiteX20" fmla="*/ 283464 w 813816"/>
                  <a:gd name="connsiteY20" fmla="*/ 2121408 h 2231136"/>
                  <a:gd name="connsiteX21" fmla="*/ 246888 w 813816"/>
                  <a:gd name="connsiteY21" fmla="*/ 2167128 h 2231136"/>
                  <a:gd name="connsiteX22" fmla="*/ 192024 w 813816"/>
                  <a:gd name="connsiteY22" fmla="*/ 2194560 h 2231136"/>
                  <a:gd name="connsiteX23" fmla="*/ 73152 w 813816"/>
                  <a:gd name="connsiteY23" fmla="*/ 2221992 h 2231136"/>
                  <a:gd name="connsiteX24" fmla="*/ 9144 w 813816"/>
                  <a:gd name="connsiteY24" fmla="*/ 2231136 h 223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3816" h="2231136">
                    <a:moveTo>
                      <a:pt x="0" y="137160"/>
                    </a:moveTo>
                    <a:lnTo>
                      <a:pt x="109728" y="219456"/>
                    </a:lnTo>
                    <a:lnTo>
                      <a:pt x="164592" y="347472"/>
                    </a:lnTo>
                    <a:lnTo>
                      <a:pt x="201168" y="402336"/>
                    </a:lnTo>
                    <a:lnTo>
                      <a:pt x="210312" y="411480"/>
                    </a:lnTo>
                    <a:lnTo>
                      <a:pt x="265176" y="402336"/>
                    </a:lnTo>
                    <a:lnTo>
                      <a:pt x="338328" y="301752"/>
                    </a:lnTo>
                    <a:lnTo>
                      <a:pt x="356616" y="192024"/>
                    </a:lnTo>
                    <a:lnTo>
                      <a:pt x="356616" y="137160"/>
                    </a:lnTo>
                    <a:lnTo>
                      <a:pt x="384048" y="91440"/>
                    </a:lnTo>
                    <a:lnTo>
                      <a:pt x="429768" y="9144"/>
                    </a:lnTo>
                    <a:lnTo>
                      <a:pt x="457200" y="0"/>
                    </a:lnTo>
                    <a:lnTo>
                      <a:pt x="539496" y="54864"/>
                    </a:lnTo>
                    <a:lnTo>
                      <a:pt x="649224" y="164592"/>
                    </a:lnTo>
                    <a:lnTo>
                      <a:pt x="731520" y="219456"/>
                    </a:lnTo>
                    <a:lnTo>
                      <a:pt x="813816" y="274320"/>
                    </a:lnTo>
                    <a:lnTo>
                      <a:pt x="713232" y="795528"/>
                    </a:lnTo>
                    <a:lnTo>
                      <a:pt x="576072" y="1362456"/>
                    </a:lnTo>
                    <a:lnTo>
                      <a:pt x="466344" y="1673352"/>
                    </a:lnTo>
                    <a:lnTo>
                      <a:pt x="365760" y="1938528"/>
                    </a:lnTo>
                    <a:lnTo>
                      <a:pt x="283464" y="2121408"/>
                    </a:lnTo>
                    <a:lnTo>
                      <a:pt x="246888" y="2167128"/>
                    </a:lnTo>
                    <a:lnTo>
                      <a:pt x="192024" y="2194560"/>
                    </a:lnTo>
                    <a:lnTo>
                      <a:pt x="73152" y="2221992"/>
                    </a:lnTo>
                    <a:lnTo>
                      <a:pt x="9144" y="2231136"/>
                    </a:lnTo>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0">
                <a:extLst>
                  <a:ext uri="{FF2B5EF4-FFF2-40B4-BE49-F238E27FC236}">
                    <a16:creationId xmlns:a16="http://schemas.microsoft.com/office/drawing/2014/main" id="{73E52CB1-2AD4-A34B-A105-3BFFB4A105C6}"/>
                  </a:ext>
                </a:extLst>
              </p:cNvPr>
              <p:cNvSpPr/>
              <p:nvPr/>
            </p:nvSpPr>
            <p:spPr>
              <a:xfrm>
                <a:off x="7067107" y="3728484"/>
                <a:ext cx="276446" cy="2091069"/>
              </a:xfrm>
              <a:custGeom>
                <a:avLst/>
                <a:gdLst>
                  <a:gd name="connsiteX0" fmla="*/ 0 w 276446"/>
                  <a:gd name="connsiteY0" fmla="*/ 170121 h 2091069"/>
                  <a:gd name="connsiteX1" fmla="*/ 85060 w 276446"/>
                  <a:gd name="connsiteY1" fmla="*/ 148856 h 2091069"/>
                  <a:gd name="connsiteX2" fmla="*/ 148856 w 276446"/>
                  <a:gd name="connsiteY2" fmla="*/ 92149 h 2091069"/>
                  <a:gd name="connsiteX3" fmla="*/ 191386 w 276446"/>
                  <a:gd name="connsiteY3" fmla="*/ 35442 h 2091069"/>
                  <a:gd name="connsiteX4" fmla="*/ 219740 w 276446"/>
                  <a:gd name="connsiteY4" fmla="*/ 14176 h 2091069"/>
                  <a:gd name="connsiteX5" fmla="*/ 269358 w 276446"/>
                  <a:gd name="connsiteY5" fmla="*/ 0 h 2091069"/>
                  <a:gd name="connsiteX6" fmla="*/ 276446 w 276446"/>
                  <a:gd name="connsiteY6" fmla="*/ 2091069 h 2091069"/>
                  <a:gd name="connsiteX7" fmla="*/ 163033 w 276446"/>
                  <a:gd name="connsiteY7" fmla="*/ 2076893 h 2091069"/>
                  <a:gd name="connsiteX8" fmla="*/ 70884 w 276446"/>
                  <a:gd name="connsiteY8" fmla="*/ 2020186 h 2091069"/>
                  <a:gd name="connsiteX9" fmla="*/ 7088 w 276446"/>
                  <a:gd name="connsiteY9" fmla="*/ 1963479 h 209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446" h="2091069">
                    <a:moveTo>
                      <a:pt x="0" y="170121"/>
                    </a:moveTo>
                    <a:lnTo>
                      <a:pt x="85060" y="148856"/>
                    </a:lnTo>
                    <a:lnTo>
                      <a:pt x="148856" y="92149"/>
                    </a:lnTo>
                    <a:lnTo>
                      <a:pt x="191386" y="35442"/>
                    </a:lnTo>
                    <a:lnTo>
                      <a:pt x="219740" y="14176"/>
                    </a:lnTo>
                    <a:lnTo>
                      <a:pt x="269358" y="0"/>
                    </a:lnTo>
                    <a:cubicBezTo>
                      <a:pt x="271721" y="697023"/>
                      <a:pt x="274083" y="1394046"/>
                      <a:pt x="276446" y="2091069"/>
                    </a:cubicBezTo>
                    <a:lnTo>
                      <a:pt x="163033" y="2076893"/>
                    </a:lnTo>
                    <a:lnTo>
                      <a:pt x="70884" y="2020186"/>
                    </a:lnTo>
                    <a:lnTo>
                      <a:pt x="7088" y="1963479"/>
                    </a:lnTo>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30">
                <a:extLst>
                  <a:ext uri="{FF2B5EF4-FFF2-40B4-BE49-F238E27FC236}">
                    <a16:creationId xmlns:a16="http://schemas.microsoft.com/office/drawing/2014/main" id="{008FF25E-050B-854F-A985-DF59E62C68EB}"/>
                  </a:ext>
                </a:extLst>
              </p:cNvPr>
              <p:cNvSpPr/>
              <p:nvPr/>
            </p:nvSpPr>
            <p:spPr>
              <a:xfrm>
                <a:off x="6134986" y="2519916"/>
                <a:ext cx="515679" cy="1961707"/>
              </a:xfrm>
              <a:custGeom>
                <a:avLst/>
                <a:gdLst>
                  <a:gd name="connsiteX0" fmla="*/ 0 w 515679"/>
                  <a:gd name="connsiteY0" fmla="*/ 0 h 1961707"/>
                  <a:gd name="connsiteX1" fmla="*/ 69112 w 515679"/>
                  <a:gd name="connsiteY1" fmla="*/ 95693 h 1961707"/>
                  <a:gd name="connsiteX2" fmla="*/ 95693 w 515679"/>
                  <a:gd name="connsiteY2" fmla="*/ 191386 h 1961707"/>
                  <a:gd name="connsiteX3" fmla="*/ 159488 w 515679"/>
                  <a:gd name="connsiteY3" fmla="*/ 377456 h 1961707"/>
                  <a:gd name="connsiteX4" fmla="*/ 217967 w 515679"/>
                  <a:gd name="connsiteY4" fmla="*/ 611372 h 1961707"/>
                  <a:gd name="connsiteX5" fmla="*/ 313661 w 515679"/>
                  <a:gd name="connsiteY5" fmla="*/ 1031358 h 1961707"/>
                  <a:gd name="connsiteX6" fmla="*/ 388088 w 515679"/>
                  <a:gd name="connsiteY6" fmla="*/ 1323754 h 1961707"/>
                  <a:gd name="connsiteX7" fmla="*/ 515679 w 515679"/>
                  <a:gd name="connsiteY7" fmla="*/ 1940442 h 1961707"/>
                  <a:gd name="connsiteX8" fmla="*/ 473149 w 515679"/>
                  <a:gd name="connsiteY8" fmla="*/ 1961707 h 1961707"/>
                  <a:gd name="connsiteX9" fmla="*/ 430619 w 515679"/>
                  <a:gd name="connsiteY9" fmla="*/ 1945758 h 1961707"/>
                  <a:gd name="connsiteX10" fmla="*/ 430619 w 515679"/>
                  <a:gd name="connsiteY10" fmla="*/ 1945758 h 1961707"/>
                  <a:gd name="connsiteX11" fmla="*/ 361507 w 515679"/>
                  <a:gd name="connsiteY11" fmla="*/ 1892596 h 1961707"/>
                  <a:gd name="connsiteX12" fmla="*/ 292395 w 515679"/>
                  <a:gd name="connsiteY12" fmla="*/ 1834117 h 1961707"/>
                  <a:gd name="connsiteX13" fmla="*/ 249865 w 515679"/>
                  <a:gd name="connsiteY13" fmla="*/ 1754372 h 1961707"/>
                  <a:gd name="connsiteX14" fmla="*/ 159488 w 515679"/>
                  <a:gd name="connsiteY14" fmla="*/ 1637414 h 1961707"/>
                  <a:gd name="connsiteX15" fmla="*/ 79744 w 515679"/>
                  <a:gd name="connsiteY15" fmla="*/ 1536405 h 1961707"/>
                  <a:gd name="connsiteX16" fmla="*/ 42530 w 515679"/>
                  <a:gd name="connsiteY16" fmla="*/ 1483242 h 1961707"/>
                  <a:gd name="connsiteX17" fmla="*/ 0 w 515679"/>
                  <a:gd name="connsiteY17" fmla="*/ 1435396 h 1961707"/>
                  <a:gd name="connsiteX18" fmla="*/ 0 w 515679"/>
                  <a:gd name="connsiteY18" fmla="*/ 0 h 196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5679" h="1961707">
                    <a:moveTo>
                      <a:pt x="0" y="0"/>
                    </a:moveTo>
                    <a:lnTo>
                      <a:pt x="69112" y="95693"/>
                    </a:lnTo>
                    <a:lnTo>
                      <a:pt x="95693" y="191386"/>
                    </a:lnTo>
                    <a:lnTo>
                      <a:pt x="159488" y="377456"/>
                    </a:lnTo>
                    <a:lnTo>
                      <a:pt x="217967" y="611372"/>
                    </a:lnTo>
                    <a:lnTo>
                      <a:pt x="313661" y="1031358"/>
                    </a:lnTo>
                    <a:lnTo>
                      <a:pt x="388088" y="1323754"/>
                    </a:lnTo>
                    <a:lnTo>
                      <a:pt x="515679" y="1940442"/>
                    </a:lnTo>
                    <a:lnTo>
                      <a:pt x="473149" y="1961707"/>
                    </a:lnTo>
                    <a:lnTo>
                      <a:pt x="430619" y="1945758"/>
                    </a:lnTo>
                    <a:lnTo>
                      <a:pt x="430619" y="1945758"/>
                    </a:lnTo>
                    <a:lnTo>
                      <a:pt x="361507" y="1892596"/>
                    </a:lnTo>
                    <a:lnTo>
                      <a:pt x="292395" y="1834117"/>
                    </a:lnTo>
                    <a:lnTo>
                      <a:pt x="249865" y="1754372"/>
                    </a:lnTo>
                    <a:lnTo>
                      <a:pt x="159488" y="1637414"/>
                    </a:lnTo>
                    <a:lnTo>
                      <a:pt x="79744" y="1536405"/>
                    </a:lnTo>
                    <a:lnTo>
                      <a:pt x="42530" y="1483242"/>
                    </a:lnTo>
                    <a:lnTo>
                      <a:pt x="0" y="1435396"/>
                    </a:lnTo>
                    <a:lnTo>
                      <a:pt x="0" y="0"/>
                    </a:lnTo>
                    <a:close/>
                  </a:path>
                </a:pathLst>
              </a:cu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31">
                <a:extLst>
                  <a:ext uri="{FF2B5EF4-FFF2-40B4-BE49-F238E27FC236}">
                    <a16:creationId xmlns:a16="http://schemas.microsoft.com/office/drawing/2014/main" id="{F64AF868-A406-E043-9B78-DA9E52BFA1EE}"/>
                  </a:ext>
                </a:extLst>
              </p:cNvPr>
              <p:cNvSpPr/>
              <p:nvPr/>
            </p:nvSpPr>
            <p:spPr>
              <a:xfrm>
                <a:off x="5681382" y="2507876"/>
                <a:ext cx="450477" cy="1438836"/>
              </a:xfrm>
              <a:custGeom>
                <a:avLst/>
                <a:gdLst>
                  <a:gd name="connsiteX0" fmla="*/ 443753 w 450477"/>
                  <a:gd name="connsiteY0" fmla="*/ 0 h 1438836"/>
                  <a:gd name="connsiteX1" fmla="*/ 450477 w 450477"/>
                  <a:gd name="connsiteY1" fmla="*/ 1438836 h 1438836"/>
                  <a:gd name="connsiteX2" fmla="*/ 342900 w 450477"/>
                  <a:gd name="connsiteY2" fmla="*/ 1331259 h 1438836"/>
                  <a:gd name="connsiteX3" fmla="*/ 289112 w 450477"/>
                  <a:gd name="connsiteY3" fmla="*/ 1284195 h 1438836"/>
                  <a:gd name="connsiteX4" fmla="*/ 289112 w 450477"/>
                  <a:gd name="connsiteY4" fmla="*/ 1284195 h 1438836"/>
                  <a:gd name="connsiteX5" fmla="*/ 194983 w 450477"/>
                  <a:gd name="connsiteY5" fmla="*/ 1243853 h 1438836"/>
                  <a:gd name="connsiteX6" fmla="*/ 168089 w 450477"/>
                  <a:gd name="connsiteY6" fmla="*/ 1243853 h 1438836"/>
                  <a:gd name="connsiteX7" fmla="*/ 134471 w 450477"/>
                  <a:gd name="connsiteY7" fmla="*/ 1264024 h 1438836"/>
                  <a:gd name="connsiteX8" fmla="*/ 100853 w 450477"/>
                  <a:gd name="connsiteY8" fmla="*/ 1317812 h 1438836"/>
                  <a:gd name="connsiteX9" fmla="*/ 80683 w 450477"/>
                  <a:gd name="connsiteY9" fmla="*/ 1344706 h 1438836"/>
                  <a:gd name="connsiteX10" fmla="*/ 40342 w 450477"/>
                  <a:gd name="connsiteY10" fmla="*/ 1358153 h 1438836"/>
                  <a:gd name="connsiteX11" fmla="*/ 40342 w 450477"/>
                  <a:gd name="connsiteY11" fmla="*/ 1358153 h 1438836"/>
                  <a:gd name="connsiteX12" fmla="*/ 0 w 450477"/>
                  <a:gd name="connsiteY12" fmla="*/ 1270748 h 1438836"/>
                  <a:gd name="connsiteX13" fmla="*/ 114300 w 450477"/>
                  <a:gd name="connsiteY13" fmla="*/ 779930 h 1438836"/>
                  <a:gd name="connsiteX14" fmla="*/ 201706 w 450477"/>
                  <a:gd name="connsiteY14" fmla="*/ 437030 h 1438836"/>
                  <a:gd name="connsiteX15" fmla="*/ 282389 w 450477"/>
                  <a:gd name="connsiteY15" fmla="*/ 194983 h 1438836"/>
                  <a:gd name="connsiteX16" fmla="*/ 356347 w 450477"/>
                  <a:gd name="connsiteY16" fmla="*/ 40342 h 1438836"/>
                  <a:gd name="connsiteX17" fmla="*/ 443753 w 450477"/>
                  <a:gd name="connsiteY17" fmla="*/ 0 h 143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477" h="1438836">
                    <a:moveTo>
                      <a:pt x="443753" y="0"/>
                    </a:moveTo>
                    <a:cubicBezTo>
                      <a:pt x="445994" y="479612"/>
                      <a:pt x="448236" y="959224"/>
                      <a:pt x="450477" y="1438836"/>
                    </a:cubicBezTo>
                    <a:lnTo>
                      <a:pt x="342900" y="1331259"/>
                    </a:lnTo>
                    <a:lnTo>
                      <a:pt x="289112" y="1284195"/>
                    </a:lnTo>
                    <a:lnTo>
                      <a:pt x="289112" y="1284195"/>
                    </a:lnTo>
                    <a:lnTo>
                      <a:pt x="194983" y="1243853"/>
                    </a:lnTo>
                    <a:lnTo>
                      <a:pt x="168089" y="1243853"/>
                    </a:lnTo>
                    <a:lnTo>
                      <a:pt x="134471" y="1264024"/>
                    </a:lnTo>
                    <a:lnTo>
                      <a:pt x="100853" y="1317812"/>
                    </a:lnTo>
                    <a:lnTo>
                      <a:pt x="80683" y="1344706"/>
                    </a:lnTo>
                    <a:lnTo>
                      <a:pt x="40342" y="1358153"/>
                    </a:lnTo>
                    <a:lnTo>
                      <a:pt x="40342" y="1358153"/>
                    </a:lnTo>
                    <a:lnTo>
                      <a:pt x="0" y="1270748"/>
                    </a:lnTo>
                    <a:lnTo>
                      <a:pt x="114300" y="779930"/>
                    </a:lnTo>
                    <a:lnTo>
                      <a:pt x="201706" y="437030"/>
                    </a:lnTo>
                    <a:lnTo>
                      <a:pt x="282389" y="194983"/>
                    </a:lnTo>
                    <a:lnTo>
                      <a:pt x="356347" y="40342"/>
                    </a:lnTo>
                    <a:lnTo>
                      <a:pt x="443753" y="0"/>
                    </a:lnTo>
                    <a:close/>
                  </a:path>
                </a:pathLst>
              </a:cu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4">
                <a:extLst>
                  <a:ext uri="{FF2B5EF4-FFF2-40B4-BE49-F238E27FC236}">
                    <a16:creationId xmlns:a16="http://schemas.microsoft.com/office/drawing/2014/main" id="{CAF9EC2A-AD49-3D41-A248-CDF5B93AD7C2}"/>
                  </a:ext>
                </a:extLst>
              </p:cNvPr>
              <p:cNvSpPr/>
              <p:nvPr/>
            </p:nvSpPr>
            <p:spPr>
              <a:xfrm>
                <a:off x="4855464" y="3591431"/>
                <a:ext cx="2478024" cy="894325"/>
              </a:xfrm>
              <a:custGeom>
                <a:avLst/>
                <a:gdLst>
                  <a:gd name="connsiteX0" fmla="*/ 0 w 2478024"/>
                  <a:gd name="connsiteY0" fmla="*/ 130177 h 894325"/>
                  <a:gd name="connsiteX1" fmla="*/ 91440 w 2478024"/>
                  <a:gd name="connsiteY1" fmla="*/ 230761 h 894325"/>
                  <a:gd name="connsiteX2" fmla="*/ 164592 w 2478024"/>
                  <a:gd name="connsiteY2" fmla="*/ 367921 h 894325"/>
                  <a:gd name="connsiteX3" fmla="*/ 210312 w 2478024"/>
                  <a:gd name="connsiteY3" fmla="*/ 431929 h 894325"/>
                  <a:gd name="connsiteX4" fmla="*/ 310896 w 2478024"/>
                  <a:gd name="connsiteY4" fmla="*/ 340489 h 894325"/>
                  <a:gd name="connsiteX5" fmla="*/ 356616 w 2478024"/>
                  <a:gd name="connsiteY5" fmla="*/ 148465 h 894325"/>
                  <a:gd name="connsiteX6" fmla="*/ 420624 w 2478024"/>
                  <a:gd name="connsiteY6" fmla="*/ 11305 h 894325"/>
                  <a:gd name="connsiteX7" fmla="*/ 475488 w 2478024"/>
                  <a:gd name="connsiteY7" fmla="*/ 20449 h 894325"/>
                  <a:gd name="connsiteX8" fmla="*/ 585216 w 2478024"/>
                  <a:gd name="connsiteY8" fmla="*/ 121033 h 894325"/>
                  <a:gd name="connsiteX9" fmla="*/ 777240 w 2478024"/>
                  <a:gd name="connsiteY9" fmla="*/ 258193 h 894325"/>
                  <a:gd name="connsiteX10" fmla="*/ 868680 w 2478024"/>
                  <a:gd name="connsiteY10" fmla="*/ 285625 h 894325"/>
                  <a:gd name="connsiteX11" fmla="*/ 932688 w 2478024"/>
                  <a:gd name="connsiteY11" fmla="*/ 203329 h 894325"/>
                  <a:gd name="connsiteX12" fmla="*/ 1033272 w 2478024"/>
                  <a:gd name="connsiteY12" fmla="*/ 157609 h 894325"/>
                  <a:gd name="connsiteX13" fmla="*/ 1225296 w 2478024"/>
                  <a:gd name="connsiteY13" fmla="*/ 285625 h 894325"/>
                  <a:gd name="connsiteX14" fmla="*/ 1362456 w 2478024"/>
                  <a:gd name="connsiteY14" fmla="*/ 441073 h 894325"/>
                  <a:gd name="connsiteX15" fmla="*/ 1517904 w 2478024"/>
                  <a:gd name="connsiteY15" fmla="*/ 678817 h 894325"/>
                  <a:gd name="connsiteX16" fmla="*/ 1682496 w 2478024"/>
                  <a:gd name="connsiteY16" fmla="*/ 870841 h 894325"/>
                  <a:gd name="connsiteX17" fmla="*/ 1764792 w 2478024"/>
                  <a:gd name="connsiteY17" fmla="*/ 889129 h 894325"/>
                  <a:gd name="connsiteX18" fmla="*/ 1837944 w 2478024"/>
                  <a:gd name="connsiteY18" fmla="*/ 852553 h 894325"/>
                  <a:gd name="connsiteX19" fmla="*/ 1984248 w 2478024"/>
                  <a:gd name="connsiteY19" fmla="*/ 514225 h 894325"/>
                  <a:gd name="connsiteX20" fmla="*/ 2057400 w 2478024"/>
                  <a:gd name="connsiteY20" fmla="*/ 395353 h 894325"/>
                  <a:gd name="connsiteX21" fmla="*/ 2139696 w 2478024"/>
                  <a:gd name="connsiteY21" fmla="*/ 340489 h 894325"/>
                  <a:gd name="connsiteX22" fmla="*/ 2258568 w 2478024"/>
                  <a:gd name="connsiteY22" fmla="*/ 303913 h 894325"/>
                  <a:gd name="connsiteX23" fmla="*/ 2368296 w 2478024"/>
                  <a:gd name="connsiteY23" fmla="*/ 230761 h 894325"/>
                  <a:gd name="connsiteX24" fmla="*/ 2414016 w 2478024"/>
                  <a:gd name="connsiteY24" fmla="*/ 148465 h 894325"/>
                  <a:gd name="connsiteX25" fmla="*/ 2478024 w 2478024"/>
                  <a:gd name="connsiteY25" fmla="*/ 130177 h 89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8024" h="894325">
                    <a:moveTo>
                      <a:pt x="0" y="130177"/>
                    </a:moveTo>
                    <a:cubicBezTo>
                      <a:pt x="32004" y="160657"/>
                      <a:pt x="64008" y="191137"/>
                      <a:pt x="91440" y="230761"/>
                    </a:cubicBezTo>
                    <a:cubicBezTo>
                      <a:pt x="118872" y="270385"/>
                      <a:pt x="144780" y="334393"/>
                      <a:pt x="164592" y="367921"/>
                    </a:cubicBezTo>
                    <a:cubicBezTo>
                      <a:pt x="184404" y="401449"/>
                      <a:pt x="185928" y="436501"/>
                      <a:pt x="210312" y="431929"/>
                    </a:cubicBezTo>
                    <a:cubicBezTo>
                      <a:pt x="234696" y="427357"/>
                      <a:pt x="286512" y="387733"/>
                      <a:pt x="310896" y="340489"/>
                    </a:cubicBezTo>
                    <a:cubicBezTo>
                      <a:pt x="335280" y="293245"/>
                      <a:pt x="338328" y="203329"/>
                      <a:pt x="356616" y="148465"/>
                    </a:cubicBezTo>
                    <a:cubicBezTo>
                      <a:pt x="374904" y="93601"/>
                      <a:pt x="420624" y="11305"/>
                      <a:pt x="420624" y="11305"/>
                    </a:cubicBezTo>
                    <a:cubicBezTo>
                      <a:pt x="440436" y="-10031"/>
                      <a:pt x="448056" y="2161"/>
                      <a:pt x="475488" y="20449"/>
                    </a:cubicBezTo>
                    <a:cubicBezTo>
                      <a:pt x="502920" y="38737"/>
                      <a:pt x="534924" y="81409"/>
                      <a:pt x="585216" y="121033"/>
                    </a:cubicBezTo>
                    <a:cubicBezTo>
                      <a:pt x="635508" y="160657"/>
                      <a:pt x="729996" y="230761"/>
                      <a:pt x="777240" y="258193"/>
                    </a:cubicBezTo>
                    <a:cubicBezTo>
                      <a:pt x="824484" y="285625"/>
                      <a:pt x="842772" y="294769"/>
                      <a:pt x="868680" y="285625"/>
                    </a:cubicBezTo>
                    <a:cubicBezTo>
                      <a:pt x="894588" y="276481"/>
                      <a:pt x="905256" y="224665"/>
                      <a:pt x="932688" y="203329"/>
                    </a:cubicBezTo>
                    <a:cubicBezTo>
                      <a:pt x="960120" y="181993"/>
                      <a:pt x="984504" y="143893"/>
                      <a:pt x="1033272" y="157609"/>
                    </a:cubicBezTo>
                    <a:cubicBezTo>
                      <a:pt x="1082040" y="171325"/>
                      <a:pt x="1170432" y="238381"/>
                      <a:pt x="1225296" y="285625"/>
                    </a:cubicBezTo>
                    <a:cubicBezTo>
                      <a:pt x="1280160" y="332869"/>
                      <a:pt x="1313688" y="375541"/>
                      <a:pt x="1362456" y="441073"/>
                    </a:cubicBezTo>
                    <a:cubicBezTo>
                      <a:pt x="1411224" y="506605"/>
                      <a:pt x="1464564" y="607189"/>
                      <a:pt x="1517904" y="678817"/>
                    </a:cubicBezTo>
                    <a:cubicBezTo>
                      <a:pt x="1571244" y="750445"/>
                      <a:pt x="1641348" y="835789"/>
                      <a:pt x="1682496" y="870841"/>
                    </a:cubicBezTo>
                    <a:cubicBezTo>
                      <a:pt x="1723644" y="905893"/>
                      <a:pt x="1738884" y="892177"/>
                      <a:pt x="1764792" y="889129"/>
                    </a:cubicBezTo>
                    <a:cubicBezTo>
                      <a:pt x="1790700" y="886081"/>
                      <a:pt x="1801368" y="915037"/>
                      <a:pt x="1837944" y="852553"/>
                    </a:cubicBezTo>
                    <a:cubicBezTo>
                      <a:pt x="1874520" y="790069"/>
                      <a:pt x="1947672" y="590425"/>
                      <a:pt x="1984248" y="514225"/>
                    </a:cubicBezTo>
                    <a:cubicBezTo>
                      <a:pt x="2020824" y="438025"/>
                      <a:pt x="2031492" y="424309"/>
                      <a:pt x="2057400" y="395353"/>
                    </a:cubicBezTo>
                    <a:cubicBezTo>
                      <a:pt x="2083308" y="366397"/>
                      <a:pt x="2106168" y="355729"/>
                      <a:pt x="2139696" y="340489"/>
                    </a:cubicBezTo>
                    <a:cubicBezTo>
                      <a:pt x="2173224" y="325249"/>
                      <a:pt x="2220468" y="322201"/>
                      <a:pt x="2258568" y="303913"/>
                    </a:cubicBezTo>
                    <a:cubicBezTo>
                      <a:pt x="2296668" y="285625"/>
                      <a:pt x="2342388" y="256669"/>
                      <a:pt x="2368296" y="230761"/>
                    </a:cubicBezTo>
                    <a:cubicBezTo>
                      <a:pt x="2394204" y="204853"/>
                      <a:pt x="2395728" y="165229"/>
                      <a:pt x="2414016" y="148465"/>
                    </a:cubicBezTo>
                    <a:cubicBezTo>
                      <a:pt x="2432304" y="131701"/>
                      <a:pt x="2455164" y="130939"/>
                      <a:pt x="2478024" y="130177"/>
                    </a:cubicBezTo>
                  </a:path>
                </a:pathLst>
              </a:custGeom>
              <a:noFill/>
              <a:ln w="127000">
                <a:solidFill>
                  <a:srgbClr val="00B0F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14">
                <a:extLst>
                  <a:ext uri="{FF2B5EF4-FFF2-40B4-BE49-F238E27FC236}">
                    <a16:creationId xmlns:a16="http://schemas.microsoft.com/office/drawing/2014/main" id="{D323D8FC-710B-DF41-8AF7-09C98CBD552F}"/>
                  </a:ext>
                </a:extLst>
              </p:cNvPr>
              <p:cNvSpPr/>
              <p:nvPr/>
            </p:nvSpPr>
            <p:spPr>
              <a:xfrm>
                <a:off x="4855535" y="2507474"/>
                <a:ext cx="2488018" cy="3326561"/>
              </a:xfrm>
              <a:custGeom>
                <a:avLst/>
                <a:gdLst>
                  <a:gd name="connsiteX0" fmla="*/ 0 w 2488018"/>
                  <a:gd name="connsiteY0" fmla="*/ 3326256 h 3326561"/>
                  <a:gd name="connsiteX1" fmla="*/ 113414 w 2488018"/>
                  <a:gd name="connsiteY1" fmla="*/ 3319168 h 3326561"/>
                  <a:gd name="connsiteX2" fmla="*/ 212651 w 2488018"/>
                  <a:gd name="connsiteY2" fmla="*/ 3276638 h 3326561"/>
                  <a:gd name="connsiteX3" fmla="*/ 283535 w 2488018"/>
                  <a:gd name="connsiteY3" fmla="*/ 3212842 h 3326561"/>
                  <a:gd name="connsiteX4" fmla="*/ 354418 w 2488018"/>
                  <a:gd name="connsiteY4" fmla="*/ 3049810 h 3326561"/>
                  <a:gd name="connsiteX5" fmla="*/ 482009 w 2488018"/>
                  <a:gd name="connsiteY5" fmla="*/ 2730833 h 3326561"/>
                  <a:gd name="connsiteX6" fmla="*/ 609600 w 2488018"/>
                  <a:gd name="connsiteY6" fmla="*/ 2284266 h 3326561"/>
                  <a:gd name="connsiteX7" fmla="*/ 694660 w 2488018"/>
                  <a:gd name="connsiteY7" fmla="*/ 1880228 h 3326561"/>
                  <a:gd name="connsiteX8" fmla="*/ 800986 w 2488018"/>
                  <a:gd name="connsiteY8" fmla="*/ 1405307 h 3326561"/>
                  <a:gd name="connsiteX9" fmla="*/ 886046 w 2488018"/>
                  <a:gd name="connsiteY9" fmla="*/ 1001270 h 3326561"/>
                  <a:gd name="connsiteX10" fmla="*/ 978195 w 2488018"/>
                  <a:gd name="connsiteY10" fmla="*/ 590145 h 3326561"/>
                  <a:gd name="connsiteX11" fmla="*/ 1070344 w 2488018"/>
                  <a:gd name="connsiteY11" fmla="*/ 285345 h 3326561"/>
                  <a:gd name="connsiteX12" fmla="*/ 1169581 w 2488018"/>
                  <a:gd name="connsiteY12" fmla="*/ 79782 h 3326561"/>
                  <a:gd name="connsiteX13" fmla="*/ 1190846 w 2488018"/>
                  <a:gd name="connsiteY13" fmla="*/ 8898 h 3326561"/>
                  <a:gd name="connsiteX14" fmla="*/ 1233377 w 2488018"/>
                  <a:gd name="connsiteY14" fmla="*/ 1810 h 3326561"/>
                  <a:gd name="connsiteX15" fmla="*/ 1290084 w 2488018"/>
                  <a:gd name="connsiteY15" fmla="*/ 15986 h 3326561"/>
                  <a:gd name="connsiteX16" fmla="*/ 1353879 w 2488018"/>
                  <a:gd name="connsiteY16" fmla="*/ 129400 h 3326561"/>
                  <a:gd name="connsiteX17" fmla="*/ 1424763 w 2488018"/>
                  <a:gd name="connsiteY17" fmla="*/ 320786 h 3326561"/>
                  <a:gd name="connsiteX18" fmla="*/ 1516912 w 2488018"/>
                  <a:gd name="connsiteY18" fmla="*/ 703559 h 3326561"/>
                  <a:gd name="connsiteX19" fmla="*/ 1672856 w 2488018"/>
                  <a:gd name="connsiteY19" fmla="*/ 1348600 h 3326561"/>
                  <a:gd name="connsiteX20" fmla="*/ 1878418 w 2488018"/>
                  <a:gd name="connsiteY20" fmla="*/ 2312619 h 3326561"/>
                  <a:gd name="connsiteX21" fmla="*/ 1963479 w 2488018"/>
                  <a:gd name="connsiteY21" fmla="*/ 2695391 h 3326561"/>
                  <a:gd name="connsiteX22" fmla="*/ 2055628 w 2488018"/>
                  <a:gd name="connsiteY22" fmla="*/ 2915131 h 3326561"/>
                  <a:gd name="connsiteX23" fmla="*/ 2069805 w 2488018"/>
                  <a:gd name="connsiteY23" fmla="*/ 2993103 h 3326561"/>
                  <a:gd name="connsiteX24" fmla="*/ 2161953 w 2488018"/>
                  <a:gd name="connsiteY24" fmla="*/ 3127782 h 3326561"/>
                  <a:gd name="connsiteX25" fmla="*/ 2239925 w 2488018"/>
                  <a:gd name="connsiteY25" fmla="*/ 3212842 h 3326561"/>
                  <a:gd name="connsiteX26" fmla="*/ 2360428 w 2488018"/>
                  <a:gd name="connsiteY26" fmla="*/ 3290814 h 3326561"/>
                  <a:gd name="connsiteX27" fmla="*/ 2488018 w 2488018"/>
                  <a:gd name="connsiteY27" fmla="*/ 3319168 h 332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88018" h="3326561">
                    <a:moveTo>
                      <a:pt x="0" y="3326256"/>
                    </a:moveTo>
                    <a:cubicBezTo>
                      <a:pt x="38986" y="3326847"/>
                      <a:pt x="77972" y="3327438"/>
                      <a:pt x="113414" y="3319168"/>
                    </a:cubicBezTo>
                    <a:cubicBezTo>
                      <a:pt x="148856" y="3310898"/>
                      <a:pt x="184298" y="3294359"/>
                      <a:pt x="212651" y="3276638"/>
                    </a:cubicBezTo>
                    <a:cubicBezTo>
                      <a:pt x="241005" y="3258917"/>
                      <a:pt x="259907" y="3250647"/>
                      <a:pt x="283535" y="3212842"/>
                    </a:cubicBezTo>
                    <a:cubicBezTo>
                      <a:pt x="307163" y="3175037"/>
                      <a:pt x="321339" y="3130145"/>
                      <a:pt x="354418" y="3049810"/>
                    </a:cubicBezTo>
                    <a:cubicBezTo>
                      <a:pt x="387497" y="2969475"/>
                      <a:pt x="439479" y="2858424"/>
                      <a:pt x="482009" y="2730833"/>
                    </a:cubicBezTo>
                    <a:cubicBezTo>
                      <a:pt x="524539" y="2603242"/>
                      <a:pt x="574158" y="2426033"/>
                      <a:pt x="609600" y="2284266"/>
                    </a:cubicBezTo>
                    <a:cubicBezTo>
                      <a:pt x="645042" y="2142498"/>
                      <a:pt x="662762" y="2026721"/>
                      <a:pt x="694660" y="1880228"/>
                    </a:cubicBezTo>
                    <a:cubicBezTo>
                      <a:pt x="726558" y="1733735"/>
                      <a:pt x="769088" y="1551800"/>
                      <a:pt x="800986" y="1405307"/>
                    </a:cubicBezTo>
                    <a:cubicBezTo>
                      <a:pt x="832884" y="1258814"/>
                      <a:pt x="856511" y="1137130"/>
                      <a:pt x="886046" y="1001270"/>
                    </a:cubicBezTo>
                    <a:cubicBezTo>
                      <a:pt x="915581" y="865410"/>
                      <a:pt x="947479" y="709466"/>
                      <a:pt x="978195" y="590145"/>
                    </a:cubicBezTo>
                    <a:cubicBezTo>
                      <a:pt x="1008911" y="470824"/>
                      <a:pt x="1038446" y="370405"/>
                      <a:pt x="1070344" y="285345"/>
                    </a:cubicBezTo>
                    <a:cubicBezTo>
                      <a:pt x="1102242" y="200285"/>
                      <a:pt x="1149497" y="125856"/>
                      <a:pt x="1169581" y="79782"/>
                    </a:cubicBezTo>
                    <a:cubicBezTo>
                      <a:pt x="1189665" y="33708"/>
                      <a:pt x="1190846" y="8898"/>
                      <a:pt x="1190846" y="8898"/>
                    </a:cubicBezTo>
                    <a:cubicBezTo>
                      <a:pt x="1201479" y="-4097"/>
                      <a:pt x="1216837" y="629"/>
                      <a:pt x="1233377" y="1810"/>
                    </a:cubicBezTo>
                    <a:cubicBezTo>
                      <a:pt x="1249917" y="2991"/>
                      <a:pt x="1270000" y="-5279"/>
                      <a:pt x="1290084" y="15986"/>
                    </a:cubicBezTo>
                    <a:cubicBezTo>
                      <a:pt x="1310168" y="37251"/>
                      <a:pt x="1331433" y="78600"/>
                      <a:pt x="1353879" y="129400"/>
                    </a:cubicBezTo>
                    <a:cubicBezTo>
                      <a:pt x="1376326" y="180200"/>
                      <a:pt x="1397591" y="225093"/>
                      <a:pt x="1424763" y="320786"/>
                    </a:cubicBezTo>
                    <a:cubicBezTo>
                      <a:pt x="1451935" y="416479"/>
                      <a:pt x="1516912" y="703559"/>
                      <a:pt x="1516912" y="703559"/>
                    </a:cubicBezTo>
                    <a:cubicBezTo>
                      <a:pt x="1558261" y="874861"/>
                      <a:pt x="1612605" y="1080423"/>
                      <a:pt x="1672856" y="1348600"/>
                    </a:cubicBezTo>
                    <a:cubicBezTo>
                      <a:pt x="1733107" y="1616777"/>
                      <a:pt x="1829981" y="2088154"/>
                      <a:pt x="1878418" y="2312619"/>
                    </a:cubicBezTo>
                    <a:cubicBezTo>
                      <a:pt x="1926855" y="2537084"/>
                      <a:pt x="1933944" y="2594972"/>
                      <a:pt x="1963479" y="2695391"/>
                    </a:cubicBezTo>
                    <a:cubicBezTo>
                      <a:pt x="1993014" y="2795810"/>
                      <a:pt x="2037907" y="2865513"/>
                      <a:pt x="2055628" y="2915131"/>
                    </a:cubicBezTo>
                    <a:cubicBezTo>
                      <a:pt x="2073349" y="2964749"/>
                      <a:pt x="2052084" y="2957661"/>
                      <a:pt x="2069805" y="2993103"/>
                    </a:cubicBezTo>
                    <a:cubicBezTo>
                      <a:pt x="2087526" y="3028545"/>
                      <a:pt x="2133600" y="3091159"/>
                      <a:pt x="2161953" y="3127782"/>
                    </a:cubicBezTo>
                    <a:cubicBezTo>
                      <a:pt x="2190306" y="3164405"/>
                      <a:pt x="2206846" y="3185670"/>
                      <a:pt x="2239925" y="3212842"/>
                    </a:cubicBezTo>
                    <a:cubicBezTo>
                      <a:pt x="2273004" y="3240014"/>
                      <a:pt x="2319079" y="3273093"/>
                      <a:pt x="2360428" y="3290814"/>
                    </a:cubicBezTo>
                    <a:cubicBezTo>
                      <a:pt x="2401777" y="3308535"/>
                      <a:pt x="2444897" y="3313851"/>
                      <a:pt x="2488018" y="3319168"/>
                    </a:cubicBezTo>
                  </a:path>
                </a:pathLst>
              </a:custGeom>
              <a:noFill/>
              <a:ln w="127000">
                <a:solidFill>
                  <a:srgbClr val="17D01A">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D18CD120-8613-7947-A55D-FD5BB05ED836}"/>
                </a:ext>
              </a:extLst>
            </p:cNvPr>
            <p:cNvSpPr/>
            <p:nvPr/>
          </p:nvSpPr>
          <p:spPr>
            <a:xfrm>
              <a:off x="7366548" y="2546555"/>
              <a:ext cx="1099026" cy="1573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1">
            <a:extLst>
              <a:ext uri="{FF2B5EF4-FFF2-40B4-BE49-F238E27FC236}">
                <a16:creationId xmlns:a16="http://schemas.microsoft.com/office/drawing/2014/main" id="{18B9DB31-8F3B-DA42-8C90-8EC849EC3A6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400437" y="791646"/>
            <a:ext cx="2299178" cy="2403686"/>
          </a:xfrm>
          <a:prstGeom prst="rect">
            <a:avLst/>
          </a:prstGeom>
        </p:spPr>
      </p:pic>
      <p:pic>
        <p:nvPicPr>
          <p:cNvPr id="23" name="Picture 22">
            <a:extLst>
              <a:ext uri="{FF2B5EF4-FFF2-40B4-BE49-F238E27FC236}">
                <a16:creationId xmlns:a16="http://schemas.microsoft.com/office/drawing/2014/main" id="{7EFBEAF1-A43D-D740-8026-CCF0D1AE5DE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405685" y="3633172"/>
            <a:ext cx="2288692" cy="2403686"/>
          </a:xfrm>
          <a:prstGeom prst="rect">
            <a:avLst/>
          </a:prstGeom>
        </p:spPr>
      </p:pic>
      <p:sp>
        <p:nvSpPr>
          <p:cNvPr id="24" name="Right Brace 23">
            <a:extLst>
              <a:ext uri="{FF2B5EF4-FFF2-40B4-BE49-F238E27FC236}">
                <a16:creationId xmlns:a16="http://schemas.microsoft.com/office/drawing/2014/main" id="{0A4C0FEB-3763-1143-88F2-AA91681EC734}"/>
              </a:ext>
            </a:extLst>
          </p:cNvPr>
          <p:cNvSpPr/>
          <p:nvPr/>
        </p:nvSpPr>
        <p:spPr>
          <a:xfrm>
            <a:off x="4411647" y="1020681"/>
            <a:ext cx="236598" cy="5191432"/>
          </a:xfrm>
          <a:prstGeom prst="rightBrace">
            <a:avLst>
              <a:gd name="adj1" fmla="val 8333"/>
              <a:gd name="adj2" fmla="val 65547"/>
            </a:avLst>
          </a:prstGeom>
          <a:ln w="25400">
            <a:solidFill>
              <a:srgbClr val="FFCC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Rectangle: Rounded Corners 44">
            <a:extLst>
              <a:ext uri="{FF2B5EF4-FFF2-40B4-BE49-F238E27FC236}">
                <a16:creationId xmlns:a16="http://schemas.microsoft.com/office/drawing/2014/main" id="{B26764E8-D850-E64A-8689-02AF0BB888DA}"/>
              </a:ext>
            </a:extLst>
          </p:cNvPr>
          <p:cNvSpPr/>
          <p:nvPr/>
        </p:nvSpPr>
        <p:spPr>
          <a:xfrm>
            <a:off x="5310363" y="1304990"/>
            <a:ext cx="2954732" cy="11681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solidFill>
                  <a:srgbClr val="FFCC99"/>
                </a:solidFill>
              </a:rPr>
              <a:t>DayMet</a:t>
            </a:r>
            <a:r>
              <a:rPr lang="en-US" sz="1800" dirty="0">
                <a:solidFill>
                  <a:srgbClr val="FFCC99"/>
                </a:solidFill>
              </a:rPr>
              <a:t>, PRISM, or other gridded PRECIPITATION, AIR TEMPERATURE</a:t>
            </a:r>
          </a:p>
        </p:txBody>
      </p:sp>
      <p:sp>
        <p:nvSpPr>
          <p:cNvPr id="26" name="Arrow: Down 45">
            <a:extLst>
              <a:ext uri="{FF2B5EF4-FFF2-40B4-BE49-F238E27FC236}">
                <a16:creationId xmlns:a16="http://schemas.microsoft.com/office/drawing/2014/main" id="{E9A7F571-5F3E-FB42-BC79-F039A1ADAF42}"/>
              </a:ext>
            </a:extLst>
          </p:cNvPr>
          <p:cNvSpPr/>
          <p:nvPr/>
        </p:nvSpPr>
        <p:spPr>
          <a:xfrm>
            <a:off x="6641795" y="2565943"/>
            <a:ext cx="291867" cy="557577"/>
          </a:xfrm>
          <a:prstGeom prst="downArrow">
            <a:avLst/>
          </a:prstGeom>
          <a:solidFill>
            <a:srgbClr val="FFCC99"/>
          </a:solidFill>
          <a:ln>
            <a:solidFill>
              <a:srgbClr val="FF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Brace 26">
            <a:extLst>
              <a:ext uri="{FF2B5EF4-FFF2-40B4-BE49-F238E27FC236}">
                <a16:creationId xmlns:a16="http://schemas.microsoft.com/office/drawing/2014/main" id="{9CA4ABCA-0525-4D4B-B89B-955C3E0109B4}"/>
              </a:ext>
            </a:extLst>
          </p:cNvPr>
          <p:cNvSpPr/>
          <p:nvPr/>
        </p:nvSpPr>
        <p:spPr>
          <a:xfrm rot="10800000">
            <a:off x="8967893" y="550606"/>
            <a:ext cx="236598" cy="5661507"/>
          </a:xfrm>
          <a:prstGeom prst="rightBrace">
            <a:avLst>
              <a:gd name="adj1" fmla="val 8333"/>
              <a:gd name="adj2" fmla="val 32356"/>
            </a:avLst>
          </a:prstGeom>
          <a:ln w="25400">
            <a:solidFill>
              <a:srgbClr val="FFCC9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8" name="Arrow: Down 47">
            <a:extLst>
              <a:ext uri="{FF2B5EF4-FFF2-40B4-BE49-F238E27FC236}">
                <a16:creationId xmlns:a16="http://schemas.microsoft.com/office/drawing/2014/main" id="{CA2989A3-953D-D042-82DB-680947950FC4}"/>
              </a:ext>
            </a:extLst>
          </p:cNvPr>
          <p:cNvSpPr/>
          <p:nvPr/>
        </p:nvSpPr>
        <p:spPr>
          <a:xfrm rot="16200000">
            <a:off x="4975252" y="4123647"/>
            <a:ext cx="291867" cy="557577"/>
          </a:xfrm>
          <a:prstGeom prst="downArrow">
            <a:avLst/>
          </a:prstGeom>
          <a:solidFill>
            <a:srgbClr val="FFCC99"/>
          </a:solidFill>
          <a:ln>
            <a:solidFill>
              <a:srgbClr val="FF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Down 48">
            <a:extLst>
              <a:ext uri="{FF2B5EF4-FFF2-40B4-BE49-F238E27FC236}">
                <a16:creationId xmlns:a16="http://schemas.microsoft.com/office/drawing/2014/main" id="{28D9C5D8-BE03-C74B-9E4A-1BF837AB6D2A}"/>
              </a:ext>
            </a:extLst>
          </p:cNvPr>
          <p:cNvSpPr/>
          <p:nvPr/>
        </p:nvSpPr>
        <p:spPr>
          <a:xfrm rot="16200000">
            <a:off x="8247532" y="4108934"/>
            <a:ext cx="291867" cy="557577"/>
          </a:xfrm>
          <a:prstGeom prst="downArrow">
            <a:avLst/>
          </a:prstGeom>
          <a:solidFill>
            <a:srgbClr val="FFCC99"/>
          </a:solidFill>
          <a:ln>
            <a:solidFill>
              <a:srgbClr val="FFCC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687682F-F878-B441-91AB-E28AFAC5397F}"/>
              </a:ext>
            </a:extLst>
          </p:cNvPr>
          <p:cNvSpPr txBox="1"/>
          <p:nvPr/>
        </p:nvSpPr>
        <p:spPr>
          <a:xfrm>
            <a:off x="9189652" y="610657"/>
            <a:ext cx="1325947" cy="369324"/>
          </a:xfrm>
          <a:prstGeom prst="rect">
            <a:avLst/>
          </a:prstGeom>
          <a:solidFill>
            <a:schemeClr val="bg1"/>
          </a:solidFill>
          <a:ln>
            <a:solidFill>
              <a:schemeClr val="tx1"/>
            </a:solidFill>
          </a:ln>
        </p:spPr>
        <p:txBody>
          <a:bodyPr wrap="square" lIns="45720" tIns="45716" rIns="45720" bIns="45716" rtlCol="0">
            <a:spAutoFit/>
          </a:bodyPr>
          <a:lstStyle/>
          <a:p>
            <a:pPr algn="ctr"/>
            <a:r>
              <a:rPr lang="en-US" sz="1800" dirty="0"/>
              <a:t>Irrigation</a:t>
            </a:r>
          </a:p>
        </p:txBody>
      </p:sp>
      <p:sp>
        <p:nvSpPr>
          <p:cNvPr id="31" name="TextBox 30">
            <a:extLst>
              <a:ext uri="{FF2B5EF4-FFF2-40B4-BE49-F238E27FC236}">
                <a16:creationId xmlns:a16="http://schemas.microsoft.com/office/drawing/2014/main" id="{25816268-CBDB-A245-B846-D766225DDAA2}"/>
              </a:ext>
            </a:extLst>
          </p:cNvPr>
          <p:cNvSpPr txBox="1"/>
          <p:nvPr/>
        </p:nvSpPr>
        <p:spPr>
          <a:xfrm>
            <a:off x="9189653" y="3426140"/>
            <a:ext cx="1325946" cy="369324"/>
          </a:xfrm>
          <a:prstGeom prst="rect">
            <a:avLst/>
          </a:prstGeom>
          <a:solidFill>
            <a:schemeClr val="bg1"/>
          </a:solidFill>
          <a:ln>
            <a:solidFill>
              <a:schemeClr val="tx1"/>
            </a:solidFill>
          </a:ln>
        </p:spPr>
        <p:txBody>
          <a:bodyPr wrap="square" lIns="45720" tIns="45716" rIns="45720" bIns="45716" rtlCol="0">
            <a:spAutoFit/>
          </a:bodyPr>
          <a:lstStyle/>
          <a:p>
            <a:pPr algn="ctr"/>
            <a:r>
              <a:rPr lang="en-US" sz="1800" dirty="0"/>
              <a:t>Recharge</a:t>
            </a:r>
          </a:p>
        </p:txBody>
      </p:sp>
    </p:spTree>
    <p:extLst>
      <p:ext uri="{BB962C8B-B14F-4D97-AF65-F5344CB8AC3E}">
        <p14:creationId xmlns:p14="http://schemas.microsoft.com/office/powerpoint/2010/main" val="3054210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7848BE0-F2CD-064D-86C6-AC9F83B142ED}"/>
              </a:ext>
            </a:extLst>
          </p:cNvPr>
          <p:cNvSpPr>
            <a:spLocks noGrp="1" noChangeArrowheads="1"/>
          </p:cNvSpPr>
          <p:nvPr>
            <p:ph type="title"/>
          </p:nvPr>
        </p:nvSpPr>
        <p:spPr>
          <a:xfrm>
            <a:off x="2086465" y="228600"/>
            <a:ext cx="8229600" cy="609600"/>
          </a:xfrm>
        </p:spPr>
        <p:txBody>
          <a:bodyPr/>
          <a:lstStyle/>
          <a:p>
            <a:r>
              <a:rPr lang="en-US" dirty="0"/>
              <a:t>Evolution of SWB…</a:t>
            </a:r>
          </a:p>
        </p:txBody>
      </p:sp>
      <p:pic>
        <p:nvPicPr>
          <p:cNvPr id="5" name="Picture 2">
            <a:extLst>
              <a:ext uri="{FF2B5EF4-FFF2-40B4-BE49-F238E27FC236}">
                <a16:creationId xmlns:a16="http://schemas.microsoft.com/office/drawing/2014/main" id="{1EBD70DA-8F0D-9E40-95A5-65FDD605CE41}"/>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103876" y="1254382"/>
            <a:ext cx="5313534" cy="4232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a:extLst>
              <a:ext uri="{FF2B5EF4-FFF2-40B4-BE49-F238E27FC236}">
                <a16:creationId xmlns:a16="http://schemas.microsoft.com/office/drawing/2014/main" id="{727F23B5-AF3A-6942-B2E0-58245112A000}"/>
              </a:ext>
            </a:extLst>
          </p:cNvPr>
          <p:cNvSpPr/>
          <p:nvPr/>
        </p:nvSpPr>
        <p:spPr>
          <a:xfrm>
            <a:off x="838199" y="5599093"/>
            <a:ext cx="5844887" cy="738664"/>
          </a:xfrm>
          <a:prstGeom prst="rect">
            <a:avLst/>
          </a:prstGeom>
        </p:spPr>
        <p:txBody>
          <a:bodyPr wrap="square">
            <a:spAutoFit/>
          </a:bodyPr>
          <a:lstStyle/>
          <a:p>
            <a:r>
              <a:rPr lang="en-US" sz="1400" dirty="0" err="1">
                <a:solidFill>
                  <a:srgbClr val="FFCC99"/>
                </a:solidFill>
              </a:rPr>
              <a:t>Dripps</a:t>
            </a:r>
            <a:r>
              <a:rPr lang="en-US" sz="1400" dirty="0">
                <a:solidFill>
                  <a:srgbClr val="FFCC99"/>
                </a:solidFill>
              </a:rPr>
              <a:t>, W., 2003, The spatial and temporal variability of groundwater recharge within the Trout Lake basin of northern Wisconsin: United States -- Wisconsin, The University of Wisconsin - Madison.</a:t>
            </a:r>
          </a:p>
        </p:txBody>
      </p:sp>
      <p:pic>
        <p:nvPicPr>
          <p:cNvPr id="9" name="Picture 8">
            <a:extLst>
              <a:ext uri="{FF2B5EF4-FFF2-40B4-BE49-F238E27FC236}">
                <a16:creationId xmlns:a16="http://schemas.microsoft.com/office/drawing/2014/main" id="{BCC8FB20-BA69-CF4B-98DE-8FF000D95B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62754" y="943484"/>
            <a:ext cx="3990615" cy="5152516"/>
          </a:xfrm>
          <a:prstGeom prst="rect">
            <a:avLst/>
          </a:prstGeom>
        </p:spPr>
      </p:pic>
      <p:sp>
        <p:nvSpPr>
          <p:cNvPr id="10" name="Rectangle 9">
            <a:extLst>
              <a:ext uri="{FF2B5EF4-FFF2-40B4-BE49-F238E27FC236}">
                <a16:creationId xmlns:a16="http://schemas.microsoft.com/office/drawing/2014/main" id="{5B4E074F-58A6-A94D-B26B-94E7F0EA69CC}"/>
              </a:ext>
            </a:extLst>
          </p:cNvPr>
          <p:cNvSpPr/>
          <p:nvPr/>
        </p:nvSpPr>
        <p:spPr>
          <a:xfrm>
            <a:off x="6347113" y="6076950"/>
            <a:ext cx="5844887" cy="461665"/>
          </a:xfrm>
          <a:prstGeom prst="rect">
            <a:avLst/>
          </a:prstGeom>
        </p:spPr>
        <p:txBody>
          <a:bodyPr wrap="square">
            <a:spAutoFit/>
          </a:bodyPr>
          <a:lstStyle/>
          <a:p>
            <a:r>
              <a:rPr lang="en-US" sz="2400" dirty="0">
                <a:hlinkClick r:id="rId4"/>
              </a:rPr>
              <a:t>https://github.com/smwesten-usgs/swb2</a:t>
            </a:r>
            <a:endParaRPr lang="en-US" sz="2400" dirty="0"/>
          </a:p>
        </p:txBody>
      </p:sp>
    </p:spTree>
    <p:extLst>
      <p:ext uri="{BB962C8B-B14F-4D97-AF65-F5344CB8AC3E}">
        <p14:creationId xmlns:p14="http://schemas.microsoft.com/office/powerpoint/2010/main" val="42194345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47800" y="2138625"/>
            <a:ext cx="6388416" cy="4470596"/>
          </a:xfrm>
          <a:prstGeom prst="rect">
            <a:avLst/>
          </a:prstGeom>
        </p:spPr>
      </p:pic>
      <p:sp>
        <p:nvSpPr>
          <p:cNvPr id="6" name="TextBox 5"/>
          <p:cNvSpPr txBox="1"/>
          <p:nvPr/>
        </p:nvSpPr>
        <p:spPr>
          <a:xfrm>
            <a:off x="8001000" y="381000"/>
            <a:ext cx="3933682" cy="6186309"/>
          </a:xfrm>
          <a:prstGeom prst="rect">
            <a:avLst/>
          </a:prstGeom>
          <a:noFill/>
        </p:spPr>
        <p:txBody>
          <a:bodyPr wrap="square" rtlCol="0">
            <a:spAutoFit/>
          </a:bodyPr>
          <a:lstStyle/>
          <a:p>
            <a:pPr>
              <a:buSzPct val="115000"/>
            </a:pPr>
            <a:r>
              <a:rPr lang="en-US" sz="1800" b="1" dirty="0">
                <a:solidFill>
                  <a:srgbClr val="FFCC99"/>
                </a:solidFill>
                <a:latin typeface="Arial" panose="020B0604020202020204" pitchFamily="34" charset="0"/>
                <a:cs typeface="Arial" panose="020B0604020202020204" pitchFamily="34" charset="0"/>
              </a:rPr>
              <a:t>Same features as the original SWB plus:</a:t>
            </a:r>
          </a:p>
          <a:p>
            <a:pPr>
              <a:buSzPct val="115000"/>
            </a:pPr>
            <a:endParaRPr lang="en-US" sz="1800" b="1" dirty="0">
              <a:solidFill>
                <a:srgbClr val="FFCC99"/>
              </a:solidFill>
              <a:latin typeface="Arial" panose="020B0604020202020204" pitchFamily="34" charset="0"/>
              <a:cs typeface="Arial" panose="020B0604020202020204" pitchFamily="34" charset="0"/>
            </a:endParaRPr>
          </a:p>
          <a:p>
            <a:pPr marL="285750" indent="-285750">
              <a:buSzPct val="115000"/>
              <a:buFont typeface="Arial" panose="020B0604020202020204" pitchFamily="34" charset="0"/>
              <a:buChar char="•"/>
            </a:pPr>
            <a:r>
              <a:rPr lang="en-US" sz="1800" b="1" dirty="0">
                <a:solidFill>
                  <a:srgbClr val="FFCC99"/>
                </a:solidFill>
                <a:latin typeface="Arial" panose="020B0604020202020204" pitchFamily="34" charset="0"/>
                <a:cs typeface="Arial" panose="020B0604020202020204" pitchFamily="34" charset="0"/>
              </a:rPr>
              <a:t>Modules to simulate processes important to tropical island hydrology</a:t>
            </a:r>
          </a:p>
          <a:p>
            <a:pPr marL="285750" indent="-285750">
              <a:buSzPct val="115000"/>
              <a:buFont typeface="Arial" panose="020B0604020202020204" pitchFamily="34" charset="0"/>
              <a:buChar char="•"/>
            </a:pPr>
            <a:endParaRPr lang="en-US" sz="1800" b="1" dirty="0">
              <a:solidFill>
                <a:srgbClr val="FFCC99"/>
              </a:solidFill>
              <a:latin typeface="Arial" panose="020B0604020202020204" pitchFamily="34" charset="0"/>
              <a:cs typeface="Arial" panose="020B0604020202020204" pitchFamily="34" charset="0"/>
            </a:endParaRPr>
          </a:p>
          <a:p>
            <a:pPr marL="285750" indent="-285750">
              <a:buSzPct val="115000"/>
              <a:buFont typeface="Arial" panose="020B0604020202020204" pitchFamily="34" charset="0"/>
              <a:buChar char="•"/>
            </a:pPr>
            <a:r>
              <a:rPr lang="en-US" sz="1800" b="1" dirty="0">
                <a:solidFill>
                  <a:srgbClr val="FFCC99"/>
                </a:solidFill>
                <a:latin typeface="Arial" panose="020B0604020202020204" pitchFamily="34" charset="0"/>
                <a:cs typeface="Arial" panose="020B0604020202020204" pitchFamily="34" charset="0"/>
              </a:rPr>
              <a:t>Optimized for non-rectangular areas of interest</a:t>
            </a:r>
          </a:p>
          <a:p>
            <a:pPr marL="285750" indent="-285750">
              <a:buSzPct val="115000"/>
              <a:buFont typeface="Arial" panose="020B0604020202020204" pitchFamily="34" charset="0"/>
              <a:buChar char="•"/>
            </a:pPr>
            <a:endParaRPr lang="en-US" sz="1800" b="1" dirty="0">
              <a:solidFill>
                <a:srgbClr val="FFCC99"/>
              </a:solidFill>
              <a:latin typeface="Arial" panose="020B0604020202020204" pitchFamily="34" charset="0"/>
              <a:cs typeface="Arial" panose="020B0604020202020204" pitchFamily="34" charset="0"/>
            </a:endParaRPr>
          </a:p>
          <a:p>
            <a:pPr marL="285750" indent="-285750">
              <a:buSzPct val="115000"/>
              <a:buFont typeface="Arial" panose="020B0604020202020204" pitchFamily="34" charset="0"/>
              <a:buChar char="•"/>
            </a:pPr>
            <a:r>
              <a:rPr lang="en-US" sz="1800" b="1" dirty="0">
                <a:solidFill>
                  <a:srgbClr val="FFCC99"/>
                </a:solidFill>
                <a:latin typeface="Arial" panose="020B0604020202020204" pitchFamily="34" charset="0"/>
                <a:cs typeface="Arial" panose="020B0604020202020204" pitchFamily="34" charset="0"/>
              </a:rPr>
              <a:t>netCDF4 input and output</a:t>
            </a:r>
          </a:p>
          <a:p>
            <a:pPr marL="285750" indent="-285750">
              <a:buSzPct val="115000"/>
              <a:buFont typeface="Arial" panose="020B0604020202020204" pitchFamily="34" charset="0"/>
              <a:buChar char="•"/>
            </a:pPr>
            <a:endParaRPr lang="en-US" sz="1800" b="1" dirty="0">
              <a:solidFill>
                <a:srgbClr val="FFCC99"/>
              </a:solidFill>
              <a:latin typeface="Arial" panose="020B0604020202020204" pitchFamily="34" charset="0"/>
              <a:cs typeface="Arial" panose="020B0604020202020204" pitchFamily="34" charset="0"/>
            </a:endParaRPr>
          </a:p>
          <a:p>
            <a:pPr marL="285750" indent="-285750">
              <a:buSzPct val="115000"/>
              <a:buFont typeface="Arial" panose="020B0604020202020204" pitchFamily="34" charset="0"/>
              <a:buChar char="•"/>
            </a:pPr>
            <a:r>
              <a:rPr lang="en-US" sz="1800" b="1" dirty="0">
                <a:solidFill>
                  <a:srgbClr val="FFCC99"/>
                </a:solidFill>
                <a:latin typeface="Arial" panose="020B0604020202020204" pitchFamily="34" charset="0"/>
                <a:cs typeface="Arial" panose="020B0604020202020204" pitchFamily="34" charset="0"/>
              </a:rPr>
              <a:t>Geospatial transformations on-the-fly</a:t>
            </a:r>
          </a:p>
          <a:p>
            <a:pPr marL="285750" indent="-285750">
              <a:buSzPct val="115000"/>
              <a:buFont typeface="Arial" panose="020B0604020202020204" pitchFamily="34" charset="0"/>
              <a:buChar char="•"/>
            </a:pPr>
            <a:endParaRPr lang="en-US" sz="1800" b="1" dirty="0">
              <a:solidFill>
                <a:srgbClr val="FFCC99"/>
              </a:solidFill>
              <a:latin typeface="Arial" panose="020B0604020202020204" pitchFamily="34" charset="0"/>
              <a:cs typeface="Arial" panose="020B0604020202020204" pitchFamily="34" charset="0"/>
            </a:endParaRPr>
          </a:p>
          <a:p>
            <a:pPr marL="285750" indent="-285750">
              <a:buSzPct val="115000"/>
              <a:buFont typeface="Arial" panose="020B0604020202020204" pitchFamily="34" charset="0"/>
              <a:buChar char="•"/>
            </a:pPr>
            <a:r>
              <a:rPr lang="en-US" sz="1800" b="1" dirty="0">
                <a:solidFill>
                  <a:srgbClr val="FFCC99"/>
                </a:solidFill>
                <a:latin typeface="Arial" panose="020B0604020202020204" pitchFamily="34" charset="0"/>
                <a:cs typeface="Arial" panose="020B0604020202020204" pitchFamily="34" charset="0"/>
              </a:rPr>
              <a:t>Redesigned to allow for easier addition of new process modules</a:t>
            </a:r>
          </a:p>
          <a:p>
            <a:pPr marL="285750" indent="-285750">
              <a:buSzPct val="115000"/>
              <a:buFont typeface="Arial" panose="020B0604020202020204" pitchFamily="34" charset="0"/>
              <a:buChar char="•"/>
            </a:pPr>
            <a:endParaRPr lang="en-US" sz="1800" b="1" dirty="0">
              <a:solidFill>
                <a:srgbClr val="FFCC99"/>
              </a:solidFill>
              <a:latin typeface="Arial" panose="020B0604020202020204" pitchFamily="34" charset="0"/>
              <a:cs typeface="Arial" panose="020B0604020202020204" pitchFamily="34" charset="0"/>
            </a:endParaRPr>
          </a:p>
          <a:p>
            <a:pPr marL="285750" indent="-285750">
              <a:buSzPct val="115000"/>
              <a:buFont typeface="Arial" panose="020B0604020202020204" pitchFamily="34" charset="0"/>
              <a:buChar char="•"/>
            </a:pPr>
            <a:r>
              <a:rPr lang="en-US" sz="1800" b="1" dirty="0">
                <a:solidFill>
                  <a:srgbClr val="FFCC99"/>
                </a:solidFill>
                <a:latin typeface="Arial" panose="020B0604020202020204" pitchFamily="34" charset="0"/>
                <a:cs typeface="Arial" panose="020B0604020202020204" pitchFamily="34" charset="0"/>
              </a:rPr>
              <a:t>Crop irrigation demand estimated using FAO-56 methodology</a:t>
            </a:r>
          </a:p>
        </p:txBody>
      </p:sp>
      <p:sp>
        <p:nvSpPr>
          <p:cNvPr id="2" name="TextBox 1"/>
          <p:cNvSpPr txBox="1"/>
          <p:nvPr/>
        </p:nvSpPr>
        <p:spPr>
          <a:xfrm>
            <a:off x="1447800" y="914400"/>
            <a:ext cx="6388416" cy="1015663"/>
          </a:xfrm>
          <a:prstGeom prst="rect">
            <a:avLst/>
          </a:prstGeom>
          <a:noFill/>
        </p:spPr>
        <p:txBody>
          <a:bodyPr wrap="square" rtlCol="0">
            <a:spAutoFit/>
          </a:bodyPr>
          <a:lstStyle/>
          <a:p>
            <a:r>
              <a:rPr lang="en-US" sz="2000" i="1" dirty="0">
                <a:solidFill>
                  <a:srgbClr val="FFCC99"/>
                </a:solidFill>
                <a:latin typeface="Arial" panose="020B0604020202020204" pitchFamily="34" charset="0"/>
                <a:cs typeface="Arial" panose="020B0604020202020204" pitchFamily="34" charset="0"/>
              </a:rPr>
              <a:t>SWB: Grid-based code designed to estimate potential groundwater recharge, taking full advantage of gridded land use, soils, and climate datasets.</a:t>
            </a:r>
          </a:p>
        </p:txBody>
      </p:sp>
      <p:sp>
        <p:nvSpPr>
          <p:cNvPr id="4" name="Title 3">
            <a:extLst>
              <a:ext uri="{FF2B5EF4-FFF2-40B4-BE49-F238E27FC236}">
                <a16:creationId xmlns:a16="http://schemas.microsoft.com/office/drawing/2014/main" id="{03AB6D1F-0E86-3E40-84B6-BC2FE1ECE135}"/>
              </a:ext>
            </a:extLst>
          </p:cNvPr>
          <p:cNvSpPr>
            <a:spLocks noGrp="1"/>
          </p:cNvSpPr>
          <p:nvPr>
            <p:ph type="title"/>
          </p:nvPr>
        </p:nvSpPr>
        <p:spPr>
          <a:xfrm>
            <a:off x="1447800" y="134338"/>
            <a:ext cx="10486882" cy="1143000"/>
          </a:xfrm>
        </p:spPr>
        <p:txBody>
          <a:bodyPr/>
          <a:lstStyle/>
          <a:p>
            <a:r>
              <a:rPr lang="en-US" dirty="0"/>
              <a:t>SOIL WATER BALANCE 2.0</a:t>
            </a:r>
          </a:p>
        </p:txBody>
      </p:sp>
    </p:spTree>
    <p:extLst>
      <p:ext uri="{BB962C8B-B14F-4D97-AF65-F5344CB8AC3E}">
        <p14:creationId xmlns:p14="http://schemas.microsoft.com/office/powerpoint/2010/main" val="203028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a:extLst>
              <a:ext uri="{FF2B5EF4-FFF2-40B4-BE49-F238E27FC236}">
                <a16:creationId xmlns:a16="http://schemas.microsoft.com/office/drawing/2014/main" id="{D1741B33-279F-FB44-AE4A-6DC4E65E49A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018881" y="1838980"/>
            <a:ext cx="5988406" cy="3426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3">
            <a:extLst>
              <a:ext uri="{FF2B5EF4-FFF2-40B4-BE49-F238E27FC236}">
                <a16:creationId xmlns:a16="http://schemas.microsoft.com/office/drawing/2014/main" id="{E1AE169A-4F02-FE4C-91DB-E0B58791BAC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04363" y="4353997"/>
            <a:ext cx="1781837" cy="13610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Straight Connector 6">
            <a:extLst>
              <a:ext uri="{FF2B5EF4-FFF2-40B4-BE49-F238E27FC236}">
                <a16:creationId xmlns:a16="http://schemas.microsoft.com/office/drawing/2014/main" id="{EF8B6CD5-5356-0C40-B813-30E741B7CC83}"/>
              </a:ext>
            </a:extLst>
          </p:cNvPr>
          <p:cNvCxnSpPr>
            <a:cxnSpLocks/>
            <a:stCxn id="8" idx="1"/>
          </p:cNvCxnSpPr>
          <p:nvPr/>
        </p:nvCxnSpPr>
        <p:spPr>
          <a:xfrm flipH="1">
            <a:off x="6676863" y="1499421"/>
            <a:ext cx="2419058" cy="1215743"/>
          </a:xfrm>
          <a:prstGeom prst="line">
            <a:avLst/>
          </a:prstGeom>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CB368C57-B41F-6648-8FE8-1BDAA9D64142}"/>
              </a:ext>
            </a:extLst>
          </p:cNvPr>
          <p:cNvSpPr txBox="1"/>
          <p:nvPr/>
        </p:nvSpPr>
        <p:spPr>
          <a:xfrm>
            <a:off x="9095921" y="1083922"/>
            <a:ext cx="2693033" cy="830997"/>
          </a:xfrm>
          <a:prstGeom prst="rect">
            <a:avLst/>
          </a:prstGeom>
          <a:noFill/>
        </p:spPr>
        <p:txBody>
          <a:bodyPr wrap="square" rtlCol="0">
            <a:spAutoFit/>
          </a:bodyPr>
          <a:lstStyle/>
          <a:p>
            <a:r>
              <a:rPr lang="en-US" sz="1600" dirty="0">
                <a:solidFill>
                  <a:srgbClr val="FFCC99"/>
                </a:solidFill>
              </a:rPr>
              <a:t>Little Plover River</a:t>
            </a:r>
          </a:p>
          <a:p>
            <a:r>
              <a:rPr lang="en-US" sz="1600" dirty="0">
                <a:solidFill>
                  <a:srgbClr val="FFCC99"/>
                </a:solidFill>
              </a:rPr>
              <a:t>Tomorrow / Waupaca River</a:t>
            </a:r>
          </a:p>
          <a:p>
            <a:r>
              <a:rPr lang="en-US" sz="1600" i="1" dirty="0">
                <a:solidFill>
                  <a:srgbClr val="FFCC99"/>
                </a:solidFill>
              </a:rPr>
              <a:t>(irrigation)</a:t>
            </a:r>
          </a:p>
        </p:txBody>
      </p:sp>
      <p:cxnSp>
        <p:nvCxnSpPr>
          <p:cNvPr id="9" name="Straight Connector 8">
            <a:extLst>
              <a:ext uri="{FF2B5EF4-FFF2-40B4-BE49-F238E27FC236}">
                <a16:creationId xmlns:a16="http://schemas.microsoft.com/office/drawing/2014/main" id="{E619BEF0-A55E-B54B-A54E-32712135BE38}"/>
              </a:ext>
            </a:extLst>
          </p:cNvPr>
          <p:cNvCxnSpPr>
            <a:cxnSpLocks/>
          </p:cNvCxnSpPr>
          <p:nvPr/>
        </p:nvCxnSpPr>
        <p:spPr>
          <a:xfrm>
            <a:off x="6402927" y="1428888"/>
            <a:ext cx="33544" cy="933312"/>
          </a:xfrm>
          <a:prstGeom prst="line">
            <a:avLst/>
          </a:prstGeom>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D1749EA5-94CD-234A-9389-0F6CBD46E43B}"/>
              </a:ext>
            </a:extLst>
          </p:cNvPr>
          <p:cNvSpPr txBox="1"/>
          <p:nvPr/>
        </p:nvSpPr>
        <p:spPr>
          <a:xfrm>
            <a:off x="5463789" y="762000"/>
            <a:ext cx="1878275" cy="338554"/>
          </a:xfrm>
          <a:prstGeom prst="rect">
            <a:avLst/>
          </a:prstGeom>
          <a:noFill/>
        </p:spPr>
        <p:txBody>
          <a:bodyPr wrap="square" rtlCol="0">
            <a:spAutoFit/>
          </a:bodyPr>
          <a:lstStyle/>
          <a:p>
            <a:r>
              <a:rPr lang="en-US" sz="1600" dirty="0">
                <a:solidFill>
                  <a:srgbClr val="FFCC99"/>
                </a:solidFill>
              </a:rPr>
              <a:t>Bayfield Peninsula</a:t>
            </a:r>
            <a:endParaRPr lang="en-US" sz="1600" i="1" dirty="0">
              <a:solidFill>
                <a:srgbClr val="FFCC99"/>
              </a:solidFill>
            </a:endParaRPr>
          </a:p>
        </p:txBody>
      </p:sp>
      <p:cxnSp>
        <p:nvCxnSpPr>
          <p:cNvPr id="11" name="Straight Connector 10">
            <a:extLst>
              <a:ext uri="{FF2B5EF4-FFF2-40B4-BE49-F238E27FC236}">
                <a16:creationId xmlns:a16="http://schemas.microsoft.com/office/drawing/2014/main" id="{DA99D647-8E79-F843-AE26-81BA15489E6A}"/>
              </a:ext>
            </a:extLst>
          </p:cNvPr>
          <p:cNvCxnSpPr>
            <a:cxnSpLocks/>
            <a:stCxn id="12" idx="1"/>
          </p:cNvCxnSpPr>
          <p:nvPr/>
        </p:nvCxnSpPr>
        <p:spPr>
          <a:xfrm flipH="1" flipV="1">
            <a:off x="6676863" y="2792192"/>
            <a:ext cx="2419058" cy="1634052"/>
          </a:xfrm>
          <a:prstGeom prst="line">
            <a:avLst/>
          </a:prstGeom>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FCCCB5D9-BDAE-974B-B9E4-7EFA7FED7A2E}"/>
              </a:ext>
            </a:extLst>
          </p:cNvPr>
          <p:cNvSpPr txBox="1"/>
          <p:nvPr/>
        </p:nvSpPr>
        <p:spPr>
          <a:xfrm>
            <a:off x="9095921" y="4010745"/>
            <a:ext cx="3014498" cy="830997"/>
          </a:xfrm>
          <a:prstGeom prst="rect">
            <a:avLst/>
          </a:prstGeom>
          <a:noFill/>
        </p:spPr>
        <p:txBody>
          <a:bodyPr wrap="square" rtlCol="0">
            <a:spAutoFit/>
          </a:bodyPr>
          <a:lstStyle/>
          <a:p>
            <a:r>
              <a:rPr lang="en-US" sz="1600" dirty="0">
                <a:solidFill>
                  <a:srgbClr val="FFCC99"/>
                </a:solidFill>
              </a:rPr>
              <a:t>State of Wisconsin</a:t>
            </a:r>
          </a:p>
          <a:p>
            <a:r>
              <a:rPr lang="en-US" sz="1600" i="1" dirty="0">
                <a:solidFill>
                  <a:srgbClr val="FFCC99"/>
                </a:solidFill>
              </a:rPr>
              <a:t>(in support of statewide </a:t>
            </a:r>
          </a:p>
          <a:p>
            <a:r>
              <a:rPr lang="en-US" sz="1600" i="1" dirty="0">
                <a:solidFill>
                  <a:srgbClr val="FFCC99"/>
                </a:solidFill>
              </a:rPr>
              <a:t>stream temperature modeling)</a:t>
            </a:r>
          </a:p>
        </p:txBody>
      </p:sp>
      <p:cxnSp>
        <p:nvCxnSpPr>
          <p:cNvPr id="13" name="Straight Connector 12">
            <a:extLst>
              <a:ext uri="{FF2B5EF4-FFF2-40B4-BE49-F238E27FC236}">
                <a16:creationId xmlns:a16="http://schemas.microsoft.com/office/drawing/2014/main" id="{5F368DB4-E359-9243-8F8D-5DBE46A82DAA}"/>
              </a:ext>
            </a:extLst>
          </p:cNvPr>
          <p:cNvCxnSpPr>
            <a:cxnSpLocks/>
          </p:cNvCxnSpPr>
          <p:nvPr/>
        </p:nvCxnSpPr>
        <p:spPr>
          <a:xfrm>
            <a:off x="5922024" y="1899636"/>
            <a:ext cx="275381" cy="446195"/>
          </a:xfrm>
          <a:prstGeom prst="line">
            <a:avLst/>
          </a:prstGeom>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37E87F42-7729-014C-8B75-D9D0DDC995D4}"/>
              </a:ext>
            </a:extLst>
          </p:cNvPr>
          <p:cNvSpPr txBox="1"/>
          <p:nvPr/>
        </p:nvSpPr>
        <p:spPr>
          <a:xfrm>
            <a:off x="5029200" y="1265124"/>
            <a:ext cx="1993016" cy="338554"/>
          </a:xfrm>
          <a:prstGeom prst="rect">
            <a:avLst/>
          </a:prstGeom>
          <a:noFill/>
        </p:spPr>
        <p:txBody>
          <a:bodyPr wrap="square" rtlCol="0">
            <a:spAutoFit/>
          </a:bodyPr>
          <a:lstStyle/>
          <a:p>
            <a:r>
              <a:rPr lang="en-US" sz="1600" dirty="0">
                <a:solidFill>
                  <a:srgbClr val="FFCC99"/>
                </a:solidFill>
              </a:rPr>
              <a:t>State of Minnesota</a:t>
            </a:r>
          </a:p>
        </p:txBody>
      </p:sp>
      <p:cxnSp>
        <p:nvCxnSpPr>
          <p:cNvPr id="15" name="Straight Connector 14">
            <a:extLst>
              <a:ext uri="{FF2B5EF4-FFF2-40B4-BE49-F238E27FC236}">
                <a16:creationId xmlns:a16="http://schemas.microsoft.com/office/drawing/2014/main" id="{5A2FC0C0-8010-BE44-B566-0279851C9E5A}"/>
              </a:ext>
            </a:extLst>
          </p:cNvPr>
          <p:cNvCxnSpPr>
            <a:cxnSpLocks/>
            <a:stCxn id="16" idx="1"/>
          </p:cNvCxnSpPr>
          <p:nvPr/>
        </p:nvCxnSpPr>
        <p:spPr>
          <a:xfrm flipH="1" flipV="1">
            <a:off x="8238589" y="3048082"/>
            <a:ext cx="857332" cy="91269"/>
          </a:xfrm>
          <a:prstGeom prst="line">
            <a:avLst/>
          </a:prstGeom>
          <a:ln/>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28085CB3-8D63-A149-B195-DF8C44504D1A}"/>
              </a:ext>
            </a:extLst>
          </p:cNvPr>
          <p:cNvSpPr txBox="1"/>
          <p:nvPr/>
        </p:nvSpPr>
        <p:spPr>
          <a:xfrm>
            <a:off x="9095921" y="2970074"/>
            <a:ext cx="3014498" cy="338554"/>
          </a:xfrm>
          <a:prstGeom prst="rect">
            <a:avLst/>
          </a:prstGeom>
          <a:noFill/>
        </p:spPr>
        <p:txBody>
          <a:bodyPr wrap="square" rtlCol="0">
            <a:spAutoFit/>
          </a:bodyPr>
          <a:lstStyle/>
          <a:p>
            <a:r>
              <a:rPr lang="en-US" sz="1600" dirty="0">
                <a:solidFill>
                  <a:srgbClr val="FFCC99"/>
                </a:solidFill>
              </a:rPr>
              <a:t>North Atlantic Coastal Plain</a:t>
            </a:r>
            <a:endParaRPr lang="en-US" sz="1600" i="1" dirty="0">
              <a:solidFill>
                <a:srgbClr val="FFCC99"/>
              </a:solidFill>
            </a:endParaRPr>
          </a:p>
        </p:txBody>
      </p:sp>
      <p:cxnSp>
        <p:nvCxnSpPr>
          <p:cNvPr id="17" name="Straight Connector 16">
            <a:extLst>
              <a:ext uri="{FF2B5EF4-FFF2-40B4-BE49-F238E27FC236}">
                <a16:creationId xmlns:a16="http://schemas.microsoft.com/office/drawing/2014/main" id="{AAEBCF56-3947-6D42-B28C-F64DD5571BC8}"/>
              </a:ext>
            </a:extLst>
          </p:cNvPr>
          <p:cNvCxnSpPr>
            <a:cxnSpLocks/>
            <a:stCxn id="18" idx="1"/>
          </p:cNvCxnSpPr>
          <p:nvPr/>
        </p:nvCxnSpPr>
        <p:spPr>
          <a:xfrm flipH="1" flipV="1">
            <a:off x="5574890" y="3165826"/>
            <a:ext cx="825910" cy="3033431"/>
          </a:xfrm>
          <a:prstGeom prst="line">
            <a:avLst/>
          </a:prstGeom>
          <a:ln/>
        </p:spPr>
        <p:style>
          <a:lnRef idx="3">
            <a:schemeClr val="accent1"/>
          </a:lnRef>
          <a:fillRef idx="0">
            <a:schemeClr val="accent1"/>
          </a:fillRef>
          <a:effectRef idx="2">
            <a:schemeClr val="accent1"/>
          </a:effectRef>
          <a:fontRef idx="minor">
            <a:schemeClr val="tx1"/>
          </a:fontRef>
        </p:style>
      </p:cxnSp>
      <p:sp>
        <p:nvSpPr>
          <p:cNvPr id="18" name="TextBox 17">
            <a:extLst>
              <a:ext uri="{FF2B5EF4-FFF2-40B4-BE49-F238E27FC236}">
                <a16:creationId xmlns:a16="http://schemas.microsoft.com/office/drawing/2014/main" id="{7015FB02-345A-0649-B692-431A9B41AC8B}"/>
              </a:ext>
            </a:extLst>
          </p:cNvPr>
          <p:cNvSpPr txBox="1"/>
          <p:nvPr/>
        </p:nvSpPr>
        <p:spPr>
          <a:xfrm>
            <a:off x="6400800" y="5906869"/>
            <a:ext cx="1939847" cy="584775"/>
          </a:xfrm>
          <a:prstGeom prst="rect">
            <a:avLst/>
          </a:prstGeom>
          <a:noFill/>
        </p:spPr>
        <p:txBody>
          <a:bodyPr wrap="square" rtlCol="0">
            <a:spAutoFit/>
          </a:bodyPr>
          <a:lstStyle/>
          <a:p>
            <a:r>
              <a:rPr lang="en-US" sz="1600" dirty="0">
                <a:solidFill>
                  <a:srgbClr val="FFCC99"/>
                </a:solidFill>
              </a:rPr>
              <a:t>High Plains Aquifer</a:t>
            </a:r>
          </a:p>
          <a:p>
            <a:r>
              <a:rPr lang="en-US" sz="1600" dirty="0">
                <a:solidFill>
                  <a:srgbClr val="FFCC99"/>
                </a:solidFill>
              </a:rPr>
              <a:t>Elkhorn-Loupe</a:t>
            </a:r>
          </a:p>
        </p:txBody>
      </p:sp>
      <p:sp>
        <p:nvSpPr>
          <p:cNvPr id="19" name="TextBox 18">
            <a:extLst>
              <a:ext uri="{FF2B5EF4-FFF2-40B4-BE49-F238E27FC236}">
                <a16:creationId xmlns:a16="http://schemas.microsoft.com/office/drawing/2014/main" id="{FA618CC4-2F7D-FE44-AC14-D0E6826FA203}"/>
              </a:ext>
            </a:extLst>
          </p:cNvPr>
          <p:cNvSpPr txBox="1"/>
          <p:nvPr/>
        </p:nvSpPr>
        <p:spPr>
          <a:xfrm>
            <a:off x="8730910" y="5175909"/>
            <a:ext cx="2872484" cy="584775"/>
          </a:xfrm>
          <a:prstGeom prst="rect">
            <a:avLst/>
          </a:prstGeom>
          <a:noFill/>
        </p:spPr>
        <p:txBody>
          <a:bodyPr wrap="square" rtlCol="0">
            <a:spAutoFit/>
          </a:bodyPr>
          <a:lstStyle/>
          <a:p>
            <a:r>
              <a:rPr lang="en-US" sz="1600" dirty="0">
                <a:solidFill>
                  <a:srgbClr val="FFCC99"/>
                </a:solidFill>
              </a:rPr>
              <a:t>Appalachian Plateaus</a:t>
            </a:r>
          </a:p>
          <a:p>
            <a:r>
              <a:rPr lang="en-US" sz="1600" i="1" dirty="0">
                <a:solidFill>
                  <a:srgbClr val="FFCC99"/>
                </a:solidFill>
              </a:rPr>
              <a:t>(New York-Georgia)</a:t>
            </a:r>
          </a:p>
        </p:txBody>
      </p:sp>
      <p:cxnSp>
        <p:nvCxnSpPr>
          <p:cNvPr id="20" name="Straight Connector 19">
            <a:extLst>
              <a:ext uri="{FF2B5EF4-FFF2-40B4-BE49-F238E27FC236}">
                <a16:creationId xmlns:a16="http://schemas.microsoft.com/office/drawing/2014/main" id="{BFD10D34-7282-554C-BB04-BB207F105FC1}"/>
              </a:ext>
            </a:extLst>
          </p:cNvPr>
          <p:cNvCxnSpPr>
            <a:cxnSpLocks/>
            <a:stCxn id="21" idx="0"/>
          </p:cNvCxnSpPr>
          <p:nvPr/>
        </p:nvCxnSpPr>
        <p:spPr>
          <a:xfrm flipH="1" flipV="1">
            <a:off x="4581595" y="3684632"/>
            <a:ext cx="500893" cy="2059808"/>
          </a:xfrm>
          <a:prstGeom prst="line">
            <a:avLst/>
          </a:prstGeom>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3FBAB362-CF11-B546-8845-9B85F476B1A2}"/>
              </a:ext>
            </a:extLst>
          </p:cNvPr>
          <p:cNvSpPr txBox="1"/>
          <p:nvPr/>
        </p:nvSpPr>
        <p:spPr>
          <a:xfrm>
            <a:off x="4267200" y="5744440"/>
            <a:ext cx="1630575" cy="584775"/>
          </a:xfrm>
          <a:prstGeom prst="rect">
            <a:avLst/>
          </a:prstGeom>
          <a:noFill/>
        </p:spPr>
        <p:txBody>
          <a:bodyPr wrap="none" rtlCol="0">
            <a:spAutoFit/>
          </a:bodyPr>
          <a:lstStyle/>
          <a:p>
            <a:r>
              <a:rPr lang="en-US" sz="1600" dirty="0">
                <a:solidFill>
                  <a:srgbClr val="FFCC99"/>
                </a:solidFill>
              </a:rPr>
              <a:t>Upper Colorado</a:t>
            </a:r>
          </a:p>
          <a:p>
            <a:r>
              <a:rPr lang="en-US" sz="1600" dirty="0">
                <a:solidFill>
                  <a:srgbClr val="FFCC99"/>
                </a:solidFill>
              </a:rPr>
              <a:t>River Basin</a:t>
            </a:r>
          </a:p>
        </p:txBody>
      </p:sp>
      <p:cxnSp>
        <p:nvCxnSpPr>
          <p:cNvPr id="22" name="Straight Connector 21">
            <a:extLst>
              <a:ext uri="{FF2B5EF4-FFF2-40B4-BE49-F238E27FC236}">
                <a16:creationId xmlns:a16="http://schemas.microsoft.com/office/drawing/2014/main" id="{CAAD381D-511D-5143-A4AD-CAAA5DA2B7E5}"/>
              </a:ext>
            </a:extLst>
          </p:cNvPr>
          <p:cNvCxnSpPr>
            <a:cxnSpLocks/>
            <a:stCxn id="19" idx="1"/>
          </p:cNvCxnSpPr>
          <p:nvPr/>
        </p:nvCxnSpPr>
        <p:spPr>
          <a:xfrm flipH="1" flipV="1">
            <a:off x="7461718" y="3738567"/>
            <a:ext cx="1269192" cy="1729730"/>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980207E6-8AA0-914D-8E12-F81222A6D471}"/>
              </a:ext>
            </a:extLst>
          </p:cNvPr>
          <p:cNvCxnSpPr>
            <a:cxnSpLocks/>
          </p:cNvCxnSpPr>
          <p:nvPr/>
        </p:nvCxnSpPr>
        <p:spPr>
          <a:xfrm flipV="1">
            <a:off x="3018881" y="4953000"/>
            <a:ext cx="257719" cy="836123"/>
          </a:xfrm>
          <a:prstGeom prst="line">
            <a:avLst/>
          </a:prstGeom>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601A3422-A78B-2F42-AC9C-B4A4FAF964AD}"/>
              </a:ext>
            </a:extLst>
          </p:cNvPr>
          <p:cNvSpPr txBox="1"/>
          <p:nvPr/>
        </p:nvSpPr>
        <p:spPr>
          <a:xfrm>
            <a:off x="2466777" y="5758429"/>
            <a:ext cx="1791525" cy="584775"/>
          </a:xfrm>
          <a:prstGeom prst="rect">
            <a:avLst/>
          </a:prstGeom>
          <a:noFill/>
        </p:spPr>
        <p:txBody>
          <a:bodyPr wrap="square" rtlCol="0">
            <a:spAutoFit/>
          </a:bodyPr>
          <a:lstStyle/>
          <a:p>
            <a:r>
              <a:rPr lang="en-US" sz="1600" dirty="0">
                <a:solidFill>
                  <a:srgbClr val="FFCC99"/>
                </a:solidFill>
              </a:rPr>
              <a:t>Hawaii Volcanic-Rock Aquifers</a:t>
            </a:r>
          </a:p>
        </p:txBody>
      </p:sp>
      <p:sp>
        <p:nvSpPr>
          <p:cNvPr id="25" name="TextBox 24">
            <a:extLst>
              <a:ext uri="{FF2B5EF4-FFF2-40B4-BE49-F238E27FC236}">
                <a16:creationId xmlns:a16="http://schemas.microsoft.com/office/drawing/2014/main" id="{3AEDDB21-8AF0-CB46-A9BC-BD367A98F210}"/>
              </a:ext>
            </a:extLst>
          </p:cNvPr>
          <p:cNvSpPr txBox="1"/>
          <p:nvPr/>
        </p:nvSpPr>
        <p:spPr>
          <a:xfrm>
            <a:off x="8238588" y="5879377"/>
            <a:ext cx="3871831" cy="338554"/>
          </a:xfrm>
          <a:prstGeom prst="rect">
            <a:avLst/>
          </a:prstGeom>
          <a:noFill/>
        </p:spPr>
        <p:txBody>
          <a:bodyPr wrap="square" rtlCol="0">
            <a:spAutoFit/>
          </a:bodyPr>
          <a:lstStyle/>
          <a:p>
            <a:r>
              <a:rPr lang="en-US" sz="1600" dirty="0" err="1">
                <a:solidFill>
                  <a:srgbClr val="FFCC99"/>
                </a:solidFill>
              </a:rPr>
              <a:t>Floridan</a:t>
            </a:r>
            <a:r>
              <a:rPr lang="en-US" sz="1600" dirty="0">
                <a:solidFill>
                  <a:srgbClr val="FFCC99"/>
                </a:solidFill>
              </a:rPr>
              <a:t> Aquifer</a:t>
            </a:r>
            <a:endParaRPr lang="en-US" sz="1600" i="1" dirty="0">
              <a:solidFill>
                <a:srgbClr val="FFCC99"/>
              </a:solidFill>
            </a:endParaRPr>
          </a:p>
        </p:txBody>
      </p:sp>
      <p:cxnSp>
        <p:nvCxnSpPr>
          <p:cNvPr id="26" name="Straight Connector 25">
            <a:extLst>
              <a:ext uri="{FF2B5EF4-FFF2-40B4-BE49-F238E27FC236}">
                <a16:creationId xmlns:a16="http://schemas.microsoft.com/office/drawing/2014/main" id="{B8B3C5CB-10B8-554D-ACAF-43E0D1FF84C8}"/>
              </a:ext>
            </a:extLst>
          </p:cNvPr>
          <p:cNvCxnSpPr>
            <a:cxnSpLocks/>
            <a:stCxn id="25" idx="1"/>
          </p:cNvCxnSpPr>
          <p:nvPr/>
        </p:nvCxnSpPr>
        <p:spPr>
          <a:xfrm flipH="1" flipV="1">
            <a:off x="7400390" y="4509271"/>
            <a:ext cx="838198" cy="1539383"/>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7" name="Straight Connector 26">
            <a:extLst>
              <a:ext uri="{FF2B5EF4-FFF2-40B4-BE49-F238E27FC236}">
                <a16:creationId xmlns:a16="http://schemas.microsoft.com/office/drawing/2014/main" id="{37063BD1-8B4C-6B42-9403-5D752DC0245C}"/>
              </a:ext>
            </a:extLst>
          </p:cNvPr>
          <p:cNvCxnSpPr>
            <a:cxnSpLocks/>
            <a:stCxn id="30" idx="1"/>
          </p:cNvCxnSpPr>
          <p:nvPr/>
        </p:nvCxnSpPr>
        <p:spPr>
          <a:xfrm flipH="1">
            <a:off x="6481138" y="1514874"/>
            <a:ext cx="370218" cy="1081832"/>
          </a:xfrm>
          <a:prstGeom prst="line">
            <a:avLst/>
          </a:prstGeom>
          <a:ln/>
        </p:spPr>
        <p:style>
          <a:lnRef idx="3">
            <a:schemeClr val="accent1"/>
          </a:lnRef>
          <a:fillRef idx="0">
            <a:schemeClr val="accent1"/>
          </a:fillRef>
          <a:effectRef idx="2">
            <a:schemeClr val="accent1"/>
          </a:effectRef>
          <a:fontRef idx="minor">
            <a:schemeClr val="tx1"/>
          </a:fontRef>
        </p:style>
      </p:cxnSp>
      <p:cxnSp>
        <p:nvCxnSpPr>
          <p:cNvPr id="28" name="Straight Connector 27">
            <a:extLst>
              <a:ext uri="{FF2B5EF4-FFF2-40B4-BE49-F238E27FC236}">
                <a16:creationId xmlns:a16="http://schemas.microsoft.com/office/drawing/2014/main" id="{BD0CB996-3C08-6E44-AB44-57FBC6EB8779}"/>
              </a:ext>
            </a:extLst>
          </p:cNvPr>
          <p:cNvCxnSpPr>
            <a:cxnSpLocks/>
          </p:cNvCxnSpPr>
          <p:nvPr/>
        </p:nvCxnSpPr>
        <p:spPr>
          <a:xfrm flipV="1">
            <a:off x="2806806" y="2596705"/>
            <a:ext cx="624217" cy="427135"/>
          </a:xfrm>
          <a:prstGeom prst="line">
            <a:avLst/>
          </a:prstGeom>
          <a:ln/>
        </p:spPr>
        <p:style>
          <a:lnRef idx="3">
            <a:schemeClr val="accent1"/>
          </a:lnRef>
          <a:fillRef idx="0">
            <a:schemeClr val="accent1"/>
          </a:fillRef>
          <a:effectRef idx="2">
            <a:schemeClr val="accent1"/>
          </a:effectRef>
          <a:fontRef idx="minor">
            <a:schemeClr val="tx1"/>
          </a:fontRef>
        </p:style>
      </p:cxnSp>
      <p:sp>
        <p:nvSpPr>
          <p:cNvPr id="29" name="TextBox 28">
            <a:extLst>
              <a:ext uri="{FF2B5EF4-FFF2-40B4-BE49-F238E27FC236}">
                <a16:creationId xmlns:a16="http://schemas.microsoft.com/office/drawing/2014/main" id="{BEE52545-81A0-E34F-8910-FB27973A7E8A}"/>
              </a:ext>
            </a:extLst>
          </p:cNvPr>
          <p:cNvSpPr txBox="1"/>
          <p:nvPr/>
        </p:nvSpPr>
        <p:spPr>
          <a:xfrm>
            <a:off x="1935806" y="2607441"/>
            <a:ext cx="1645594" cy="1077218"/>
          </a:xfrm>
          <a:prstGeom prst="rect">
            <a:avLst/>
          </a:prstGeom>
          <a:noFill/>
        </p:spPr>
        <p:txBody>
          <a:bodyPr wrap="square" rtlCol="0">
            <a:spAutoFit/>
          </a:bodyPr>
          <a:lstStyle/>
          <a:p>
            <a:r>
              <a:rPr lang="en-US" sz="1600" dirty="0">
                <a:solidFill>
                  <a:srgbClr val="FFCC99"/>
                </a:solidFill>
              </a:rPr>
              <a:t>Oregon</a:t>
            </a:r>
          </a:p>
          <a:p>
            <a:r>
              <a:rPr lang="en-US" sz="1600" dirty="0">
                <a:solidFill>
                  <a:srgbClr val="FFCC99"/>
                </a:solidFill>
              </a:rPr>
              <a:t>Lakes</a:t>
            </a:r>
          </a:p>
          <a:p>
            <a:r>
              <a:rPr lang="en-US" sz="1600" dirty="0">
                <a:solidFill>
                  <a:srgbClr val="FFCC99"/>
                </a:solidFill>
              </a:rPr>
              <a:t>Water </a:t>
            </a:r>
          </a:p>
          <a:p>
            <a:r>
              <a:rPr lang="en-US" sz="1600" dirty="0">
                <a:solidFill>
                  <a:srgbClr val="FFCC99"/>
                </a:solidFill>
              </a:rPr>
              <a:t>Budget</a:t>
            </a:r>
          </a:p>
        </p:txBody>
      </p:sp>
      <p:sp>
        <p:nvSpPr>
          <p:cNvPr id="30" name="TextBox 29">
            <a:extLst>
              <a:ext uri="{FF2B5EF4-FFF2-40B4-BE49-F238E27FC236}">
                <a16:creationId xmlns:a16="http://schemas.microsoft.com/office/drawing/2014/main" id="{584F8C56-00F0-A342-BCD3-F3B6B694C6BB}"/>
              </a:ext>
            </a:extLst>
          </p:cNvPr>
          <p:cNvSpPr txBox="1"/>
          <p:nvPr/>
        </p:nvSpPr>
        <p:spPr>
          <a:xfrm>
            <a:off x="6851356" y="1222486"/>
            <a:ext cx="1875807" cy="584775"/>
          </a:xfrm>
          <a:prstGeom prst="rect">
            <a:avLst/>
          </a:prstGeom>
          <a:noFill/>
        </p:spPr>
        <p:txBody>
          <a:bodyPr wrap="square" rtlCol="0">
            <a:spAutoFit/>
          </a:bodyPr>
          <a:lstStyle/>
          <a:p>
            <a:r>
              <a:rPr lang="en-US" sz="1600" dirty="0">
                <a:solidFill>
                  <a:srgbClr val="FFCC99"/>
                </a:solidFill>
              </a:rPr>
              <a:t>Chippewa County</a:t>
            </a:r>
          </a:p>
          <a:p>
            <a:r>
              <a:rPr lang="en-US" sz="1600" i="1" dirty="0">
                <a:solidFill>
                  <a:srgbClr val="FFCC99"/>
                </a:solidFill>
              </a:rPr>
              <a:t>(</a:t>
            </a:r>
            <a:r>
              <a:rPr lang="en-US" sz="1600" i="1" dirty="0" err="1">
                <a:solidFill>
                  <a:srgbClr val="FFCC99"/>
                </a:solidFill>
              </a:rPr>
              <a:t>frac</a:t>
            </a:r>
            <a:r>
              <a:rPr lang="en-US" sz="1600" i="1" dirty="0">
                <a:solidFill>
                  <a:srgbClr val="FFCC99"/>
                </a:solidFill>
              </a:rPr>
              <a:t> sand mining)</a:t>
            </a:r>
          </a:p>
        </p:txBody>
      </p:sp>
      <p:sp>
        <p:nvSpPr>
          <p:cNvPr id="31" name="TextBox 30">
            <a:extLst>
              <a:ext uri="{FF2B5EF4-FFF2-40B4-BE49-F238E27FC236}">
                <a16:creationId xmlns:a16="http://schemas.microsoft.com/office/drawing/2014/main" id="{9FFE1A61-35B9-C44E-87BD-5584EF149C53}"/>
              </a:ext>
            </a:extLst>
          </p:cNvPr>
          <p:cNvSpPr txBox="1"/>
          <p:nvPr/>
        </p:nvSpPr>
        <p:spPr>
          <a:xfrm>
            <a:off x="751224" y="1466671"/>
            <a:ext cx="2144376" cy="830997"/>
          </a:xfrm>
          <a:prstGeom prst="rect">
            <a:avLst/>
          </a:prstGeom>
          <a:noFill/>
        </p:spPr>
        <p:txBody>
          <a:bodyPr wrap="square" rtlCol="0">
            <a:spAutoFit/>
          </a:bodyPr>
          <a:lstStyle/>
          <a:p>
            <a:r>
              <a:rPr lang="en-US" sz="1600" dirty="0">
                <a:solidFill>
                  <a:srgbClr val="FFCC99"/>
                </a:solidFill>
              </a:rPr>
              <a:t>Pacific Northwest Volcanic Aquifer System</a:t>
            </a:r>
          </a:p>
        </p:txBody>
      </p:sp>
      <p:cxnSp>
        <p:nvCxnSpPr>
          <p:cNvPr id="32" name="Straight Connector 31">
            <a:extLst>
              <a:ext uri="{FF2B5EF4-FFF2-40B4-BE49-F238E27FC236}">
                <a16:creationId xmlns:a16="http://schemas.microsoft.com/office/drawing/2014/main" id="{7E50914C-F70F-5942-A8A6-DB2DC94FC629}"/>
              </a:ext>
            </a:extLst>
          </p:cNvPr>
          <p:cNvCxnSpPr>
            <a:cxnSpLocks/>
            <a:stCxn id="31" idx="3"/>
          </p:cNvCxnSpPr>
          <p:nvPr/>
        </p:nvCxnSpPr>
        <p:spPr>
          <a:xfrm>
            <a:off x="2895600" y="1882170"/>
            <a:ext cx="638288" cy="367769"/>
          </a:xfrm>
          <a:prstGeom prst="line">
            <a:avLst/>
          </a:prstGeom>
          <a:ln/>
        </p:spPr>
        <p:style>
          <a:lnRef idx="3">
            <a:schemeClr val="accent1"/>
          </a:lnRef>
          <a:fillRef idx="0">
            <a:schemeClr val="accent1"/>
          </a:fillRef>
          <a:effectRef idx="2">
            <a:schemeClr val="accent1"/>
          </a:effectRef>
          <a:fontRef idx="minor">
            <a:schemeClr val="tx1"/>
          </a:fontRef>
        </p:style>
      </p:cxnSp>
      <p:sp>
        <p:nvSpPr>
          <p:cNvPr id="33" name="TextBox 32">
            <a:extLst>
              <a:ext uri="{FF2B5EF4-FFF2-40B4-BE49-F238E27FC236}">
                <a16:creationId xmlns:a16="http://schemas.microsoft.com/office/drawing/2014/main" id="{F135AC1D-5428-0F49-B040-6639931E63A6}"/>
              </a:ext>
            </a:extLst>
          </p:cNvPr>
          <p:cNvSpPr txBox="1"/>
          <p:nvPr/>
        </p:nvSpPr>
        <p:spPr>
          <a:xfrm>
            <a:off x="9095921" y="2345831"/>
            <a:ext cx="1993016" cy="338554"/>
          </a:xfrm>
          <a:prstGeom prst="rect">
            <a:avLst/>
          </a:prstGeom>
          <a:noFill/>
        </p:spPr>
        <p:txBody>
          <a:bodyPr wrap="square" rtlCol="0">
            <a:spAutoFit/>
          </a:bodyPr>
          <a:lstStyle/>
          <a:p>
            <a:r>
              <a:rPr lang="en-US" sz="1600" dirty="0">
                <a:solidFill>
                  <a:srgbClr val="FFCC99"/>
                </a:solidFill>
              </a:rPr>
              <a:t>State of Maine</a:t>
            </a:r>
          </a:p>
        </p:txBody>
      </p:sp>
      <p:cxnSp>
        <p:nvCxnSpPr>
          <p:cNvPr id="34" name="Straight Connector 33">
            <a:extLst>
              <a:ext uri="{FF2B5EF4-FFF2-40B4-BE49-F238E27FC236}">
                <a16:creationId xmlns:a16="http://schemas.microsoft.com/office/drawing/2014/main" id="{F5730E45-575A-AB42-BAEF-390CCAB77FED}"/>
              </a:ext>
            </a:extLst>
          </p:cNvPr>
          <p:cNvCxnSpPr>
            <a:cxnSpLocks/>
            <a:stCxn id="33" idx="1"/>
          </p:cNvCxnSpPr>
          <p:nvPr/>
        </p:nvCxnSpPr>
        <p:spPr>
          <a:xfrm flipH="1" flipV="1">
            <a:off x="8588043" y="2499725"/>
            <a:ext cx="507878" cy="15383"/>
          </a:xfrm>
          <a:prstGeom prst="line">
            <a:avLst/>
          </a:prstGeom>
          <a:ln/>
        </p:spPr>
        <p:style>
          <a:lnRef idx="3">
            <a:schemeClr val="accent1"/>
          </a:lnRef>
          <a:fillRef idx="0">
            <a:schemeClr val="accent1"/>
          </a:fillRef>
          <a:effectRef idx="2">
            <a:schemeClr val="accent1"/>
          </a:effectRef>
          <a:fontRef idx="minor">
            <a:schemeClr val="tx1"/>
          </a:fontRef>
        </p:style>
      </p:cxnSp>
      <p:sp>
        <p:nvSpPr>
          <p:cNvPr id="35" name="TextBox 34">
            <a:extLst>
              <a:ext uri="{FF2B5EF4-FFF2-40B4-BE49-F238E27FC236}">
                <a16:creationId xmlns:a16="http://schemas.microsoft.com/office/drawing/2014/main" id="{DAED6D23-96D5-444D-9853-E85B55EFD37A}"/>
              </a:ext>
            </a:extLst>
          </p:cNvPr>
          <p:cNvSpPr txBox="1"/>
          <p:nvPr/>
        </p:nvSpPr>
        <p:spPr>
          <a:xfrm>
            <a:off x="3413262" y="828526"/>
            <a:ext cx="1993016" cy="830997"/>
          </a:xfrm>
          <a:prstGeom prst="rect">
            <a:avLst/>
          </a:prstGeom>
          <a:noFill/>
        </p:spPr>
        <p:txBody>
          <a:bodyPr wrap="square" rtlCol="0">
            <a:spAutoFit/>
          </a:bodyPr>
          <a:lstStyle/>
          <a:p>
            <a:r>
              <a:rPr lang="en-US" sz="1600" dirty="0">
                <a:solidFill>
                  <a:srgbClr val="FFCC99"/>
                </a:solidFill>
              </a:rPr>
              <a:t>Williston and Powder River Basins</a:t>
            </a:r>
          </a:p>
        </p:txBody>
      </p:sp>
      <p:cxnSp>
        <p:nvCxnSpPr>
          <p:cNvPr id="36" name="Straight Connector 35">
            <a:extLst>
              <a:ext uri="{FF2B5EF4-FFF2-40B4-BE49-F238E27FC236}">
                <a16:creationId xmlns:a16="http://schemas.microsoft.com/office/drawing/2014/main" id="{868CBDF8-DB44-5B41-B260-2AAD9BB8339F}"/>
              </a:ext>
            </a:extLst>
          </p:cNvPr>
          <p:cNvCxnSpPr>
            <a:stCxn id="35" idx="2"/>
          </p:cNvCxnSpPr>
          <p:nvPr/>
        </p:nvCxnSpPr>
        <p:spPr>
          <a:xfrm>
            <a:off x="4409770" y="1659523"/>
            <a:ext cx="165699" cy="431790"/>
          </a:xfrm>
          <a:prstGeom prst="line">
            <a:avLst/>
          </a:prstGeom>
          <a:ln/>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177CAFA9-8C0B-9F4B-A2C5-C82A0BCF6E5E}"/>
              </a:ext>
            </a:extLst>
          </p:cNvPr>
          <p:cNvSpPr txBox="1"/>
          <p:nvPr/>
        </p:nvSpPr>
        <p:spPr>
          <a:xfrm>
            <a:off x="9081633" y="3593068"/>
            <a:ext cx="2348367" cy="338554"/>
          </a:xfrm>
          <a:prstGeom prst="rect">
            <a:avLst/>
          </a:prstGeom>
          <a:noFill/>
        </p:spPr>
        <p:txBody>
          <a:bodyPr wrap="square" rtlCol="0">
            <a:spAutoFit/>
          </a:bodyPr>
          <a:lstStyle/>
          <a:p>
            <a:r>
              <a:rPr lang="en-US" sz="1600" dirty="0">
                <a:solidFill>
                  <a:srgbClr val="FFCC99"/>
                </a:solidFill>
              </a:rPr>
              <a:t>Glacial Aquifers</a:t>
            </a:r>
            <a:endParaRPr lang="en-US" sz="1600" i="1" dirty="0">
              <a:solidFill>
                <a:srgbClr val="FFCC99"/>
              </a:solidFill>
            </a:endParaRPr>
          </a:p>
        </p:txBody>
      </p:sp>
      <p:cxnSp>
        <p:nvCxnSpPr>
          <p:cNvPr id="38" name="Straight Connector 37">
            <a:extLst>
              <a:ext uri="{FF2B5EF4-FFF2-40B4-BE49-F238E27FC236}">
                <a16:creationId xmlns:a16="http://schemas.microsoft.com/office/drawing/2014/main" id="{BB96D687-FB20-B44A-BDD5-E35152D85255}"/>
              </a:ext>
            </a:extLst>
          </p:cNvPr>
          <p:cNvCxnSpPr>
            <a:cxnSpLocks/>
            <a:stCxn id="37" idx="1"/>
          </p:cNvCxnSpPr>
          <p:nvPr/>
        </p:nvCxnSpPr>
        <p:spPr>
          <a:xfrm flipH="1" flipV="1">
            <a:off x="7400389" y="3097178"/>
            <a:ext cx="1681244" cy="665167"/>
          </a:xfrm>
          <a:prstGeom prst="line">
            <a:avLst/>
          </a:prstGeom>
          <a:ln/>
        </p:spPr>
        <p:style>
          <a:lnRef idx="3">
            <a:schemeClr val="accent1"/>
          </a:lnRef>
          <a:fillRef idx="0">
            <a:schemeClr val="accent1"/>
          </a:fillRef>
          <a:effectRef idx="2">
            <a:schemeClr val="accent1"/>
          </a:effectRef>
          <a:fontRef idx="minor">
            <a:schemeClr val="tx1"/>
          </a:fontRef>
        </p:style>
      </p:cxnSp>
      <p:sp>
        <p:nvSpPr>
          <p:cNvPr id="39" name="TextBox 38">
            <a:extLst>
              <a:ext uri="{FF2B5EF4-FFF2-40B4-BE49-F238E27FC236}">
                <a16:creationId xmlns:a16="http://schemas.microsoft.com/office/drawing/2014/main" id="{9C97D7B5-8240-E949-82B9-F1D5B62B9E4F}"/>
              </a:ext>
            </a:extLst>
          </p:cNvPr>
          <p:cNvSpPr txBox="1"/>
          <p:nvPr/>
        </p:nvSpPr>
        <p:spPr>
          <a:xfrm>
            <a:off x="228599" y="2990671"/>
            <a:ext cx="1733605" cy="2800767"/>
          </a:xfrm>
          <a:prstGeom prst="rect">
            <a:avLst/>
          </a:prstGeom>
          <a:noFill/>
          <a:ln>
            <a:solidFill>
              <a:schemeClr val="accent1"/>
            </a:solidFill>
          </a:ln>
        </p:spPr>
        <p:txBody>
          <a:bodyPr wrap="square" rtlCol="0">
            <a:spAutoFit/>
          </a:bodyPr>
          <a:lstStyle/>
          <a:p>
            <a:r>
              <a:rPr lang="en-US" sz="1600" dirty="0">
                <a:solidFill>
                  <a:srgbClr val="FFCC99"/>
                </a:solidFill>
              </a:rPr>
              <a:t>Non-USGS applications:</a:t>
            </a:r>
          </a:p>
          <a:p>
            <a:endParaRPr lang="en-US" sz="1600" dirty="0">
              <a:solidFill>
                <a:srgbClr val="FFCC99"/>
              </a:solidFill>
            </a:endParaRPr>
          </a:p>
          <a:p>
            <a:pPr marL="285750" indent="-285750">
              <a:buFont typeface="Arial" panose="020B0604020202020204" pitchFamily="34" charset="0"/>
              <a:buChar char="•"/>
            </a:pPr>
            <a:r>
              <a:rPr lang="en-US" sz="1600" dirty="0">
                <a:solidFill>
                  <a:srgbClr val="FFCC99"/>
                </a:solidFill>
              </a:rPr>
              <a:t>Catalina Island, CA</a:t>
            </a:r>
          </a:p>
          <a:p>
            <a:pPr marL="285750" indent="-285750">
              <a:buFont typeface="Arial" panose="020B0604020202020204" pitchFamily="34" charset="0"/>
              <a:buChar char="•"/>
            </a:pPr>
            <a:r>
              <a:rPr lang="en-US" sz="1600" dirty="0">
                <a:solidFill>
                  <a:srgbClr val="FFCC99"/>
                </a:solidFill>
              </a:rPr>
              <a:t>Mexico</a:t>
            </a:r>
          </a:p>
          <a:p>
            <a:pPr marL="285750" indent="-285750">
              <a:buFont typeface="Arial" panose="020B0604020202020204" pitchFamily="34" charset="0"/>
              <a:buChar char="•"/>
            </a:pPr>
            <a:r>
              <a:rPr lang="en-US" sz="1600" dirty="0">
                <a:solidFill>
                  <a:srgbClr val="FFCC99"/>
                </a:solidFill>
              </a:rPr>
              <a:t>Brazil</a:t>
            </a:r>
          </a:p>
          <a:p>
            <a:pPr marL="285750" indent="-285750">
              <a:buFont typeface="Arial" panose="020B0604020202020204" pitchFamily="34" charset="0"/>
              <a:buChar char="•"/>
            </a:pPr>
            <a:r>
              <a:rPr lang="en-US" sz="1600" dirty="0">
                <a:solidFill>
                  <a:srgbClr val="FFCC99"/>
                </a:solidFill>
              </a:rPr>
              <a:t>Suriname</a:t>
            </a:r>
          </a:p>
          <a:p>
            <a:pPr marL="285750" indent="-285750">
              <a:buFont typeface="Arial" panose="020B0604020202020204" pitchFamily="34" charset="0"/>
              <a:buChar char="•"/>
            </a:pPr>
            <a:r>
              <a:rPr lang="en-US" sz="1600" dirty="0">
                <a:solidFill>
                  <a:srgbClr val="FFCC99"/>
                </a:solidFill>
              </a:rPr>
              <a:t>Spain</a:t>
            </a:r>
          </a:p>
          <a:p>
            <a:pPr marL="285750" indent="-285750">
              <a:buFont typeface="Arial" panose="020B0604020202020204" pitchFamily="34" charset="0"/>
              <a:buChar char="•"/>
            </a:pPr>
            <a:r>
              <a:rPr lang="en-US" sz="1600" dirty="0">
                <a:solidFill>
                  <a:srgbClr val="FFCC99"/>
                </a:solidFill>
              </a:rPr>
              <a:t>Nigeria</a:t>
            </a:r>
          </a:p>
          <a:p>
            <a:pPr marL="285750" indent="-285750">
              <a:buFont typeface="Arial" panose="020B0604020202020204" pitchFamily="34" charset="0"/>
              <a:buChar char="•"/>
            </a:pPr>
            <a:r>
              <a:rPr lang="en-US" sz="1600" dirty="0">
                <a:solidFill>
                  <a:srgbClr val="FFCC99"/>
                </a:solidFill>
              </a:rPr>
              <a:t>South Korea</a:t>
            </a:r>
          </a:p>
        </p:txBody>
      </p:sp>
      <p:sp>
        <p:nvSpPr>
          <p:cNvPr id="40" name="TextBox 39">
            <a:extLst>
              <a:ext uri="{FF2B5EF4-FFF2-40B4-BE49-F238E27FC236}">
                <a16:creationId xmlns:a16="http://schemas.microsoft.com/office/drawing/2014/main" id="{4D1C54C3-D7F4-E647-B730-87E8FA295D9A}"/>
              </a:ext>
            </a:extLst>
          </p:cNvPr>
          <p:cNvSpPr txBox="1"/>
          <p:nvPr/>
        </p:nvSpPr>
        <p:spPr>
          <a:xfrm>
            <a:off x="6351029" y="5227258"/>
            <a:ext cx="1939847" cy="584775"/>
          </a:xfrm>
          <a:prstGeom prst="rect">
            <a:avLst/>
          </a:prstGeom>
          <a:noFill/>
        </p:spPr>
        <p:txBody>
          <a:bodyPr wrap="square" rtlCol="0">
            <a:spAutoFit/>
          </a:bodyPr>
          <a:lstStyle/>
          <a:p>
            <a:r>
              <a:rPr lang="en-US" sz="1600" dirty="0">
                <a:solidFill>
                  <a:srgbClr val="FFCC99"/>
                </a:solidFill>
              </a:rPr>
              <a:t>Mississippi Alluvial Plain</a:t>
            </a:r>
          </a:p>
        </p:txBody>
      </p:sp>
      <p:cxnSp>
        <p:nvCxnSpPr>
          <p:cNvPr id="41" name="Straight Connector 40">
            <a:extLst>
              <a:ext uri="{FF2B5EF4-FFF2-40B4-BE49-F238E27FC236}">
                <a16:creationId xmlns:a16="http://schemas.microsoft.com/office/drawing/2014/main" id="{6F0B86A7-C9DC-B441-B17F-6BB3037ED158}"/>
              </a:ext>
            </a:extLst>
          </p:cNvPr>
          <p:cNvCxnSpPr>
            <a:cxnSpLocks/>
            <a:stCxn id="40" idx="0"/>
          </p:cNvCxnSpPr>
          <p:nvPr/>
        </p:nvCxnSpPr>
        <p:spPr>
          <a:xfrm flipH="1" flipV="1">
            <a:off x="6508495" y="4042006"/>
            <a:ext cx="812458" cy="1185252"/>
          </a:xfrm>
          <a:prstGeom prst="line">
            <a:avLst/>
          </a:prstGeom>
          <a:ln/>
        </p:spPr>
        <p:style>
          <a:lnRef idx="3">
            <a:schemeClr val="accent1"/>
          </a:lnRef>
          <a:fillRef idx="0">
            <a:schemeClr val="accent1"/>
          </a:fillRef>
          <a:effectRef idx="2">
            <a:schemeClr val="accent1"/>
          </a:effectRef>
          <a:fontRef idx="minor">
            <a:schemeClr val="tx1"/>
          </a:fontRef>
        </p:style>
      </p:cxnSp>
      <p:sp>
        <p:nvSpPr>
          <p:cNvPr id="44" name="Title 3">
            <a:extLst>
              <a:ext uri="{FF2B5EF4-FFF2-40B4-BE49-F238E27FC236}">
                <a16:creationId xmlns:a16="http://schemas.microsoft.com/office/drawing/2014/main" id="{B801B56F-DAE4-0044-A082-DBC7A16A9326}"/>
              </a:ext>
            </a:extLst>
          </p:cNvPr>
          <p:cNvSpPr txBox="1">
            <a:spLocks/>
          </p:cNvSpPr>
          <p:nvPr/>
        </p:nvSpPr>
        <p:spPr bwMode="auto">
          <a:xfrm>
            <a:off x="0" y="134338"/>
            <a:ext cx="11934682"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4000" b="1" cap="all">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a:lstStyle>
          <a:p>
            <a:r>
              <a:rPr lang="en-US" dirty="0">
                <a:solidFill>
                  <a:srgbClr val="FFCC99"/>
                </a:solidFill>
              </a:rPr>
              <a:t>Select SWB Application Sites in the U.S.: 2012-2018</a:t>
            </a:r>
            <a:endParaRPr lang="en-US" kern="0" dirty="0"/>
          </a:p>
        </p:txBody>
      </p:sp>
    </p:spTree>
    <p:extLst>
      <p:ext uri="{BB962C8B-B14F-4D97-AF65-F5344CB8AC3E}">
        <p14:creationId xmlns:p14="http://schemas.microsoft.com/office/powerpoint/2010/main" val="1115187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EC6331-2520-1A4E-BA66-06DB7522F0D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65263" y="1783950"/>
            <a:ext cx="5129442" cy="4258277"/>
          </a:xfrm>
          <a:prstGeom prst="rect">
            <a:avLst/>
          </a:prstGeom>
        </p:spPr>
      </p:pic>
      <p:pic>
        <p:nvPicPr>
          <p:cNvPr id="5" name="Picture 4">
            <a:extLst>
              <a:ext uri="{FF2B5EF4-FFF2-40B4-BE49-F238E27FC236}">
                <a16:creationId xmlns:a16="http://schemas.microsoft.com/office/drawing/2014/main" id="{86038A78-214D-9A4E-9A79-C71B7023C3B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79157" y="1789334"/>
            <a:ext cx="4921712" cy="4258277"/>
          </a:xfrm>
          <a:prstGeom prst="rect">
            <a:avLst/>
          </a:prstGeom>
        </p:spPr>
      </p:pic>
      <p:sp>
        <p:nvSpPr>
          <p:cNvPr id="6" name="Title 1">
            <a:extLst>
              <a:ext uri="{FF2B5EF4-FFF2-40B4-BE49-F238E27FC236}">
                <a16:creationId xmlns:a16="http://schemas.microsoft.com/office/drawing/2014/main" id="{B875D187-E9E9-9C4B-B727-05599844A358}"/>
              </a:ext>
            </a:extLst>
          </p:cNvPr>
          <p:cNvSpPr>
            <a:spLocks noGrp="1"/>
          </p:cNvSpPr>
          <p:nvPr>
            <p:ph type="title"/>
          </p:nvPr>
        </p:nvSpPr>
        <p:spPr>
          <a:xfrm>
            <a:off x="461684" y="289302"/>
            <a:ext cx="11120716" cy="914400"/>
          </a:xfrm>
        </p:spPr>
        <p:txBody>
          <a:bodyPr>
            <a:normAutofit fontScale="90000"/>
          </a:bodyPr>
          <a:lstStyle/>
          <a:p>
            <a:r>
              <a:rPr lang="en-US" sz="3200" dirty="0"/>
              <a:t>Running SWB for different areas of interest and different grid cell resolutions is easily done</a:t>
            </a:r>
          </a:p>
        </p:txBody>
      </p:sp>
      <p:sp>
        <p:nvSpPr>
          <p:cNvPr id="7" name="TextBox 6">
            <a:extLst>
              <a:ext uri="{FF2B5EF4-FFF2-40B4-BE49-F238E27FC236}">
                <a16:creationId xmlns:a16="http://schemas.microsoft.com/office/drawing/2014/main" id="{47C4BB2B-774B-9249-A2D2-7D10C37EA358}"/>
              </a:ext>
            </a:extLst>
          </p:cNvPr>
          <p:cNvSpPr txBox="1"/>
          <p:nvPr/>
        </p:nvSpPr>
        <p:spPr>
          <a:xfrm>
            <a:off x="2050014" y="1253612"/>
            <a:ext cx="2359941" cy="461665"/>
          </a:xfrm>
          <a:prstGeom prst="rect">
            <a:avLst/>
          </a:prstGeom>
          <a:noFill/>
        </p:spPr>
        <p:txBody>
          <a:bodyPr wrap="none" rtlCol="0">
            <a:spAutoFit/>
          </a:bodyPr>
          <a:lstStyle/>
          <a:p>
            <a:r>
              <a:rPr lang="en-US" sz="2400" dirty="0">
                <a:solidFill>
                  <a:srgbClr val="FFCC99"/>
                </a:solidFill>
              </a:rPr>
              <a:t>1000-meter grid</a:t>
            </a:r>
          </a:p>
        </p:txBody>
      </p:sp>
      <p:sp>
        <p:nvSpPr>
          <p:cNvPr id="8" name="TextBox 7">
            <a:extLst>
              <a:ext uri="{FF2B5EF4-FFF2-40B4-BE49-F238E27FC236}">
                <a16:creationId xmlns:a16="http://schemas.microsoft.com/office/drawing/2014/main" id="{5E4B4F61-CBCE-A34E-A93F-0A7D2CD5F5F8}"/>
              </a:ext>
            </a:extLst>
          </p:cNvPr>
          <p:cNvSpPr txBox="1"/>
          <p:nvPr/>
        </p:nvSpPr>
        <p:spPr>
          <a:xfrm>
            <a:off x="8045803" y="1299159"/>
            <a:ext cx="2188420" cy="461665"/>
          </a:xfrm>
          <a:prstGeom prst="rect">
            <a:avLst/>
          </a:prstGeom>
          <a:noFill/>
        </p:spPr>
        <p:txBody>
          <a:bodyPr wrap="none" rtlCol="0">
            <a:spAutoFit/>
          </a:bodyPr>
          <a:lstStyle/>
          <a:p>
            <a:r>
              <a:rPr lang="en-US" sz="2400" dirty="0">
                <a:solidFill>
                  <a:srgbClr val="FFCC99"/>
                </a:solidFill>
              </a:rPr>
              <a:t>100-meter grid</a:t>
            </a:r>
          </a:p>
        </p:txBody>
      </p:sp>
      <p:sp>
        <p:nvSpPr>
          <p:cNvPr id="9" name="TextBox 8">
            <a:extLst>
              <a:ext uri="{FF2B5EF4-FFF2-40B4-BE49-F238E27FC236}">
                <a16:creationId xmlns:a16="http://schemas.microsoft.com/office/drawing/2014/main" id="{4D4BE741-36FE-294F-8F2B-7A0A1273C6C8}"/>
              </a:ext>
            </a:extLst>
          </p:cNvPr>
          <p:cNvSpPr txBox="1"/>
          <p:nvPr/>
        </p:nvSpPr>
        <p:spPr>
          <a:xfrm>
            <a:off x="6483462" y="6245821"/>
            <a:ext cx="4923295" cy="338554"/>
          </a:xfrm>
          <a:prstGeom prst="rect">
            <a:avLst/>
          </a:prstGeom>
          <a:noFill/>
        </p:spPr>
        <p:txBody>
          <a:bodyPr wrap="square" rtlCol="0">
            <a:spAutoFit/>
          </a:bodyPr>
          <a:lstStyle/>
          <a:p>
            <a:r>
              <a:rPr lang="en-US" sz="1600" dirty="0">
                <a:solidFill>
                  <a:srgbClr val="FFCC99"/>
                </a:solidFill>
              </a:rPr>
              <a:t>SWB inset model for </a:t>
            </a:r>
            <a:r>
              <a:rPr lang="en-US" sz="1600" dirty="0" err="1">
                <a:solidFill>
                  <a:srgbClr val="FFCC99"/>
                </a:solidFill>
              </a:rPr>
              <a:t>Shellmound</a:t>
            </a:r>
            <a:r>
              <a:rPr lang="en-US" sz="1600" dirty="0">
                <a:solidFill>
                  <a:srgbClr val="FFCC99"/>
                </a:solidFill>
              </a:rPr>
              <a:t>, Mississippi</a:t>
            </a:r>
          </a:p>
        </p:txBody>
      </p:sp>
    </p:spTree>
    <p:extLst>
      <p:ext uri="{BB962C8B-B14F-4D97-AF65-F5344CB8AC3E}">
        <p14:creationId xmlns:p14="http://schemas.microsoft.com/office/powerpoint/2010/main" val="304208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3BE00803-B9F4-8A48-AEFD-39BFC3941E3E}"/>
              </a:ext>
            </a:extLst>
          </p:cNvPr>
          <p:cNvSpPr>
            <a:spLocks noGrp="1"/>
          </p:cNvSpPr>
          <p:nvPr>
            <p:ph type="title"/>
          </p:nvPr>
        </p:nvSpPr>
        <p:spPr>
          <a:xfrm>
            <a:off x="0" y="268275"/>
            <a:ext cx="12192000" cy="463769"/>
          </a:xfrm>
        </p:spPr>
        <p:txBody>
          <a:bodyPr/>
          <a:lstStyle/>
          <a:p>
            <a:r>
              <a:rPr lang="en-US" sz="3600" dirty="0"/>
              <a:t>SWB-derived potential recharge 2000-2009</a:t>
            </a:r>
          </a:p>
        </p:txBody>
      </p:sp>
      <p:pic>
        <p:nvPicPr>
          <p:cNvPr id="5" name="Picture 4">
            <a:extLst>
              <a:ext uri="{FF2B5EF4-FFF2-40B4-BE49-F238E27FC236}">
                <a16:creationId xmlns:a16="http://schemas.microsoft.com/office/drawing/2014/main" id="{0B2DE28E-F56F-D34E-8660-18C06041EC3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89065" y="1331252"/>
            <a:ext cx="9621935" cy="4794704"/>
          </a:xfrm>
          <a:prstGeom prst="rect">
            <a:avLst/>
          </a:prstGeom>
        </p:spPr>
      </p:pic>
      <p:pic>
        <p:nvPicPr>
          <p:cNvPr id="6" name="Picture 5">
            <a:extLst>
              <a:ext uri="{FF2B5EF4-FFF2-40B4-BE49-F238E27FC236}">
                <a16:creationId xmlns:a16="http://schemas.microsoft.com/office/drawing/2014/main" id="{B8C262C9-7DFF-7D45-AFF3-47759F8B6C04}"/>
              </a:ext>
            </a:extLst>
          </p:cNvPr>
          <p:cNvPicPr>
            <a:picLocks noChangeAspect="1"/>
          </p:cNvPicPr>
          <p:nvPr/>
        </p:nvPicPr>
        <p:blipFill>
          <a:blip r:embed="rId3"/>
          <a:stretch>
            <a:fillRect/>
          </a:stretch>
        </p:blipFill>
        <p:spPr>
          <a:xfrm>
            <a:off x="567214" y="3684049"/>
            <a:ext cx="932498" cy="2095500"/>
          </a:xfrm>
          <a:prstGeom prst="rect">
            <a:avLst/>
          </a:prstGeom>
        </p:spPr>
      </p:pic>
      <p:sp>
        <p:nvSpPr>
          <p:cNvPr id="7" name="TextBox 6">
            <a:extLst>
              <a:ext uri="{FF2B5EF4-FFF2-40B4-BE49-F238E27FC236}">
                <a16:creationId xmlns:a16="http://schemas.microsoft.com/office/drawing/2014/main" id="{C0EE74A8-BFDD-A146-A600-58B389F6D1FE}"/>
              </a:ext>
            </a:extLst>
          </p:cNvPr>
          <p:cNvSpPr txBox="1"/>
          <p:nvPr/>
        </p:nvSpPr>
        <p:spPr>
          <a:xfrm>
            <a:off x="190123" y="3059846"/>
            <a:ext cx="1686679" cy="584775"/>
          </a:xfrm>
          <a:prstGeom prst="rect">
            <a:avLst/>
          </a:prstGeom>
          <a:noFill/>
        </p:spPr>
        <p:txBody>
          <a:bodyPr wrap="none" rtlCol="0">
            <a:spAutoFit/>
          </a:bodyPr>
          <a:lstStyle/>
          <a:p>
            <a:pPr algn="ctr"/>
            <a:r>
              <a:rPr lang="en-US" sz="1600" dirty="0">
                <a:solidFill>
                  <a:srgbClr val="FFCC99"/>
                </a:solidFill>
                <a:latin typeface="Univers 57 Condensed" pitchFamily="50" charset="0"/>
              </a:rPr>
              <a:t>Deep percolation </a:t>
            </a:r>
          </a:p>
          <a:p>
            <a:pPr algn="ctr"/>
            <a:r>
              <a:rPr lang="en-US" sz="1600" dirty="0">
                <a:solidFill>
                  <a:srgbClr val="FFCC99"/>
                </a:solidFill>
                <a:latin typeface="Univers 57 Condensed" pitchFamily="50" charset="0"/>
              </a:rPr>
              <a:t>in inches</a:t>
            </a:r>
          </a:p>
        </p:txBody>
      </p:sp>
    </p:spTree>
    <p:extLst>
      <p:ext uri="{BB962C8B-B14F-4D97-AF65-F5344CB8AC3E}">
        <p14:creationId xmlns:p14="http://schemas.microsoft.com/office/powerpoint/2010/main" val="2445617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8E03C0B-45BA-A643-BB6F-6DE79CB26707}"/>
              </a:ext>
            </a:extLst>
          </p:cNvPr>
          <p:cNvSpPr>
            <a:spLocks noGrp="1"/>
          </p:cNvSpPr>
          <p:nvPr>
            <p:ph type="title"/>
          </p:nvPr>
        </p:nvSpPr>
        <p:spPr>
          <a:xfrm>
            <a:off x="1447800" y="304800"/>
            <a:ext cx="8991600" cy="412787"/>
          </a:xfrm>
        </p:spPr>
        <p:txBody>
          <a:bodyPr/>
          <a:lstStyle/>
          <a:p>
            <a:r>
              <a:rPr lang="en-US" sz="2400" dirty="0"/>
              <a:t>Example of FAO-56 crop water demand calculations with SWB</a:t>
            </a:r>
          </a:p>
        </p:txBody>
      </p:sp>
      <p:grpSp>
        <p:nvGrpSpPr>
          <p:cNvPr id="5" name="Group 4">
            <a:extLst>
              <a:ext uri="{FF2B5EF4-FFF2-40B4-BE49-F238E27FC236}">
                <a16:creationId xmlns:a16="http://schemas.microsoft.com/office/drawing/2014/main" id="{16E2C06B-3F12-004C-A5FD-A8D5C89F3A86}"/>
              </a:ext>
            </a:extLst>
          </p:cNvPr>
          <p:cNvGrpSpPr/>
          <p:nvPr/>
        </p:nvGrpSpPr>
        <p:grpSpPr>
          <a:xfrm>
            <a:off x="609600" y="1125025"/>
            <a:ext cx="5353262" cy="5047175"/>
            <a:chOff x="1452274" y="496274"/>
            <a:chExt cx="4866602" cy="4588341"/>
          </a:xfrm>
        </p:grpSpPr>
        <p:pic>
          <p:nvPicPr>
            <p:cNvPr id="6" name="Picture 5">
              <a:extLst>
                <a:ext uri="{FF2B5EF4-FFF2-40B4-BE49-F238E27FC236}">
                  <a16:creationId xmlns:a16="http://schemas.microsoft.com/office/drawing/2014/main" id="{2731AF4D-B0FF-D445-95DE-981A29B9379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52274" y="496274"/>
              <a:ext cx="4866602" cy="4588341"/>
            </a:xfrm>
            <a:prstGeom prst="rect">
              <a:avLst/>
            </a:prstGeom>
            <a:ln>
              <a:solidFill>
                <a:schemeClr val="accent1">
                  <a:shade val="50000"/>
                </a:schemeClr>
              </a:solidFill>
            </a:ln>
          </p:spPr>
        </p:pic>
        <p:pic>
          <p:nvPicPr>
            <p:cNvPr id="7" name="Picture 6">
              <a:extLst>
                <a:ext uri="{FF2B5EF4-FFF2-40B4-BE49-F238E27FC236}">
                  <a16:creationId xmlns:a16="http://schemas.microsoft.com/office/drawing/2014/main" id="{35AF6C33-1E84-DD46-B042-58AEB487FE94}"/>
                </a:ext>
              </a:extLst>
            </p:cNvPr>
            <p:cNvPicPr>
              <a:picLocks noChangeAspect="1"/>
            </p:cNvPicPr>
            <p:nvPr/>
          </p:nvPicPr>
          <p:blipFill>
            <a:blip r:embed="rId4"/>
            <a:stretch>
              <a:fillRect/>
            </a:stretch>
          </p:blipFill>
          <p:spPr>
            <a:xfrm>
              <a:off x="1676400" y="1295400"/>
              <a:ext cx="887445" cy="1452182"/>
            </a:xfrm>
            <a:prstGeom prst="rect">
              <a:avLst/>
            </a:prstGeom>
          </p:spPr>
        </p:pic>
        <p:sp>
          <p:nvSpPr>
            <p:cNvPr id="8" name="TextBox 7">
              <a:extLst>
                <a:ext uri="{FF2B5EF4-FFF2-40B4-BE49-F238E27FC236}">
                  <a16:creationId xmlns:a16="http://schemas.microsoft.com/office/drawing/2014/main" id="{7D389084-5565-DA43-995B-67E55175E18B}"/>
                </a:ext>
              </a:extLst>
            </p:cNvPr>
            <p:cNvSpPr txBox="1"/>
            <p:nvPr/>
          </p:nvSpPr>
          <p:spPr>
            <a:xfrm>
              <a:off x="1600200" y="609600"/>
              <a:ext cx="2129371" cy="475655"/>
            </a:xfrm>
            <a:prstGeom prst="rect">
              <a:avLst/>
            </a:prstGeom>
            <a:solidFill>
              <a:schemeClr val="tx1">
                <a:lumMod val="85000"/>
              </a:schemeClr>
            </a:solidFill>
          </p:spPr>
          <p:txBody>
            <a:bodyPr wrap="none" rtlCol="0">
              <a:spAutoFit/>
            </a:bodyPr>
            <a:lstStyle/>
            <a:p>
              <a:r>
                <a:rPr lang="en-US" sz="1400" b="1" dirty="0">
                  <a:solidFill>
                    <a:srgbClr val="FFCC99"/>
                  </a:solidFill>
                </a:rPr>
                <a:t>Estimated Irrigation </a:t>
              </a:r>
            </a:p>
            <a:p>
              <a:r>
                <a:rPr lang="en-US" sz="1400" b="1" dirty="0">
                  <a:solidFill>
                    <a:srgbClr val="FFCC99"/>
                  </a:solidFill>
                </a:rPr>
                <a:t>Amount (inches per year)</a:t>
              </a:r>
            </a:p>
          </p:txBody>
        </p:sp>
      </p:grpSp>
      <p:pic>
        <p:nvPicPr>
          <p:cNvPr id="9" name="Picture 8">
            <a:extLst>
              <a:ext uri="{FF2B5EF4-FFF2-40B4-BE49-F238E27FC236}">
                <a16:creationId xmlns:a16="http://schemas.microsoft.com/office/drawing/2014/main" id="{8B98C214-89DB-F74F-A95B-1F9463AFF1E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702104" y="1170484"/>
            <a:ext cx="4880296" cy="4956256"/>
          </a:xfrm>
          <a:prstGeom prst="rect">
            <a:avLst/>
          </a:prstGeom>
        </p:spPr>
      </p:pic>
      <p:sp>
        <p:nvSpPr>
          <p:cNvPr id="10" name="TextBox 9">
            <a:extLst>
              <a:ext uri="{FF2B5EF4-FFF2-40B4-BE49-F238E27FC236}">
                <a16:creationId xmlns:a16="http://schemas.microsoft.com/office/drawing/2014/main" id="{1DC95DD6-E143-0341-8E90-1F9A5BE76C96}"/>
              </a:ext>
            </a:extLst>
          </p:cNvPr>
          <p:cNvSpPr txBox="1"/>
          <p:nvPr/>
        </p:nvSpPr>
        <p:spPr>
          <a:xfrm>
            <a:off x="6858000" y="1229380"/>
            <a:ext cx="1805302" cy="523220"/>
          </a:xfrm>
          <a:prstGeom prst="rect">
            <a:avLst/>
          </a:prstGeom>
          <a:solidFill>
            <a:schemeClr val="tx1">
              <a:lumMod val="85000"/>
            </a:schemeClr>
          </a:solidFill>
        </p:spPr>
        <p:txBody>
          <a:bodyPr wrap="none" rtlCol="0">
            <a:spAutoFit/>
          </a:bodyPr>
          <a:lstStyle/>
          <a:p>
            <a:r>
              <a:rPr lang="en-US" sz="1400" b="1" dirty="0">
                <a:solidFill>
                  <a:srgbClr val="FFCC99"/>
                </a:solidFill>
              </a:rPr>
              <a:t>Potential Recharge</a:t>
            </a:r>
          </a:p>
          <a:p>
            <a:r>
              <a:rPr lang="en-US" sz="1400" b="1" dirty="0">
                <a:solidFill>
                  <a:srgbClr val="FFCC99"/>
                </a:solidFill>
              </a:rPr>
              <a:t>(inches per year)</a:t>
            </a:r>
          </a:p>
        </p:txBody>
      </p:sp>
      <p:pic>
        <p:nvPicPr>
          <p:cNvPr id="11" name="Picture 10">
            <a:extLst>
              <a:ext uri="{FF2B5EF4-FFF2-40B4-BE49-F238E27FC236}">
                <a16:creationId xmlns:a16="http://schemas.microsoft.com/office/drawing/2014/main" id="{181D04DE-878E-F248-832B-35CB7A8E6021}"/>
              </a:ext>
            </a:extLst>
          </p:cNvPr>
          <p:cNvPicPr>
            <a:picLocks noChangeAspect="1"/>
          </p:cNvPicPr>
          <p:nvPr/>
        </p:nvPicPr>
        <p:blipFill>
          <a:blip r:embed="rId6"/>
          <a:stretch>
            <a:fillRect/>
          </a:stretch>
        </p:blipFill>
        <p:spPr>
          <a:xfrm>
            <a:off x="6896481" y="1828800"/>
            <a:ext cx="875919" cy="1694212"/>
          </a:xfrm>
          <a:prstGeom prst="rect">
            <a:avLst/>
          </a:prstGeom>
        </p:spPr>
      </p:pic>
    </p:spTree>
    <p:extLst>
      <p:ext uri="{BB962C8B-B14F-4D97-AF65-F5344CB8AC3E}">
        <p14:creationId xmlns:p14="http://schemas.microsoft.com/office/powerpoint/2010/main" val="1619692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CDD6156-4231-EB43-AC16-B4F4AD68A287}"/>
              </a:ext>
            </a:extLst>
          </p:cNvPr>
          <p:cNvSpPr>
            <a:spLocks noGrp="1"/>
          </p:cNvSpPr>
          <p:nvPr>
            <p:ph type="title"/>
          </p:nvPr>
        </p:nvSpPr>
        <p:spPr>
          <a:xfrm>
            <a:off x="228600" y="381000"/>
            <a:ext cx="11353800" cy="914400"/>
          </a:xfrm>
        </p:spPr>
        <p:txBody>
          <a:bodyPr/>
          <a:lstStyle/>
          <a:p>
            <a:r>
              <a:rPr lang="en-US" dirty="0" err="1"/>
              <a:t>Thornthwaite</a:t>
            </a:r>
            <a:r>
              <a:rPr lang="en-US" dirty="0"/>
              <a:t> and Mather: </a:t>
            </a:r>
            <a:br>
              <a:rPr lang="en-US" dirty="0"/>
            </a:br>
            <a:r>
              <a:rPr lang="en-US" sz="1600" i="1" dirty="0"/>
              <a:t>work originated with research on crop growth and yield at Seabrook Farms, New Jersey</a:t>
            </a:r>
          </a:p>
        </p:txBody>
      </p:sp>
      <p:pic>
        <p:nvPicPr>
          <p:cNvPr id="5" name="Picture 4">
            <a:extLst>
              <a:ext uri="{FF2B5EF4-FFF2-40B4-BE49-F238E27FC236}">
                <a16:creationId xmlns:a16="http://schemas.microsoft.com/office/drawing/2014/main" id="{76AF9C5B-D1D3-AC4F-B834-974201D0262E}"/>
              </a:ext>
            </a:extLst>
          </p:cNvPr>
          <p:cNvPicPr>
            <a:picLocks noChangeAspect="1"/>
          </p:cNvPicPr>
          <p:nvPr/>
        </p:nvPicPr>
        <p:blipFill>
          <a:blip r:embed="rId2" cstate="email">
            <a:duotone>
              <a:prstClr val="black"/>
              <a:srgbClr val="D9C3A5">
                <a:tint val="50000"/>
                <a:satMod val="180000"/>
              </a:srgbClr>
            </a:duotone>
            <a:extLst>
              <a:ext uri="{BEBA8EAE-BF5A-486C-A8C5-ECC9F3942E4B}">
                <a14:imgProps xmlns:a14="http://schemas.microsoft.com/office/drawing/2010/main">
                  <a14:imgLayer r:embed="rId3">
                    <a14:imgEffect>
                      <a14:saturation sat="48000"/>
                    </a14:imgEffect>
                  </a14:imgLayer>
                </a14:imgProps>
              </a:ext>
              <a:ext uri="{28A0092B-C50C-407E-A947-70E740481C1C}">
                <a14:useLocalDpi xmlns:a14="http://schemas.microsoft.com/office/drawing/2010/main"/>
              </a:ext>
            </a:extLst>
          </a:blip>
          <a:stretch>
            <a:fillRect/>
          </a:stretch>
        </p:blipFill>
        <p:spPr>
          <a:xfrm>
            <a:off x="609600" y="1676400"/>
            <a:ext cx="5159205" cy="4056888"/>
          </a:xfrm>
          <a:prstGeom prst="rect">
            <a:avLst/>
          </a:prstGeom>
          <a:scene3d>
            <a:camera prst="orthographicFront">
              <a:rot lat="0" lon="0" rev="480000"/>
            </a:camera>
            <a:lightRig rig="threePt" dir="t"/>
          </a:scene3d>
        </p:spPr>
      </p:pic>
      <p:pic>
        <p:nvPicPr>
          <p:cNvPr id="6" name="Picture 5">
            <a:extLst>
              <a:ext uri="{FF2B5EF4-FFF2-40B4-BE49-F238E27FC236}">
                <a16:creationId xmlns:a16="http://schemas.microsoft.com/office/drawing/2014/main" id="{E051ED10-2996-C74B-8D15-1611893E3FF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282724">
            <a:off x="5117416" y="1679221"/>
            <a:ext cx="5808726" cy="4241877"/>
          </a:xfrm>
          <a:prstGeom prst="rect">
            <a:avLst/>
          </a:prstGeom>
        </p:spPr>
      </p:pic>
      <p:sp>
        <p:nvSpPr>
          <p:cNvPr id="7" name="Rectangle 6">
            <a:extLst>
              <a:ext uri="{FF2B5EF4-FFF2-40B4-BE49-F238E27FC236}">
                <a16:creationId xmlns:a16="http://schemas.microsoft.com/office/drawing/2014/main" id="{8955579E-2A55-F840-9A9F-45FF3435576B}"/>
              </a:ext>
            </a:extLst>
          </p:cNvPr>
          <p:cNvSpPr/>
          <p:nvPr/>
        </p:nvSpPr>
        <p:spPr>
          <a:xfrm>
            <a:off x="3810000" y="6015336"/>
            <a:ext cx="2895601" cy="461665"/>
          </a:xfrm>
          <a:prstGeom prst="rect">
            <a:avLst/>
          </a:prstGeom>
          <a:noFill/>
        </p:spPr>
        <p:txBody>
          <a:bodyPr wrap="square" lIns="91440" tIns="45720" rIns="91440" bIns="45720">
            <a:spAutoFit/>
          </a:bodyPr>
          <a:lstStyle/>
          <a:p>
            <a:pPr algn="ctr"/>
            <a:r>
              <a:rPr lang="en-US" sz="2400" b="1" dirty="0" err="1">
                <a:ln w="12700">
                  <a:solidFill>
                    <a:schemeClr val="tx2">
                      <a:satMod val="155000"/>
                    </a:schemeClr>
                  </a:solidFill>
                  <a:prstDash val="solid"/>
                </a:ln>
                <a:solidFill>
                  <a:srgbClr val="CCFFCC"/>
                </a:solidFill>
                <a:effectLst>
                  <a:outerShdw blurRad="41275" dist="20320" dir="1800000" algn="tl" rotWithShape="0">
                    <a:srgbClr val="000000">
                      <a:alpha val="40000"/>
                    </a:srgbClr>
                  </a:outerShdw>
                </a:effectLst>
              </a:rPr>
              <a:t>Thornthwaite</a:t>
            </a:r>
            <a:endParaRPr lang="en-US" sz="2400" b="1" dirty="0">
              <a:ln w="12700">
                <a:solidFill>
                  <a:schemeClr val="tx2">
                    <a:satMod val="155000"/>
                  </a:schemeClr>
                </a:solidFill>
                <a:prstDash val="solid"/>
              </a:ln>
              <a:solidFill>
                <a:srgbClr val="CCFFCC"/>
              </a:solidFill>
              <a:effectLst>
                <a:outerShdw blurRad="41275" dist="20320" dir="1800000" algn="tl" rotWithShape="0">
                  <a:srgbClr val="000000">
                    <a:alpha val="40000"/>
                  </a:srgbClr>
                </a:outerShdw>
              </a:effectLst>
            </a:endParaRPr>
          </a:p>
        </p:txBody>
      </p:sp>
      <p:sp>
        <p:nvSpPr>
          <p:cNvPr id="8" name="Rectangle 7">
            <a:extLst>
              <a:ext uri="{FF2B5EF4-FFF2-40B4-BE49-F238E27FC236}">
                <a16:creationId xmlns:a16="http://schemas.microsoft.com/office/drawing/2014/main" id="{3E311B4B-5D8C-134F-B394-E9197E863F2F}"/>
              </a:ext>
            </a:extLst>
          </p:cNvPr>
          <p:cNvSpPr/>
          <p:nvPr/>
        </p:nvSpPr>
        <p:spPr>
          <a:xfrm>
            <a:off x="7239000" y="6320136"/>
            <a:ext cx="1828800" cy="461665"/>
          </a:xfrm>
          <a:prstGeom prst="rect">
            <a:avLst/>
          </a:prstGeom>
          <a:noFill/>
        </p:spPr>
        <p:txBody>
          <a:bodyPr wrap="square" lIns="91440" tIns="45720" rIns="91440" bIns="45720">
            <a:spAutoFit/>
          </a:bodyPr>
          <a:lstStyle/>
          <a:p>
            <a:pPr algn="ctr"/>
            <a:r>
              <a:rPr lang="en-US" sz="2400" b="1" dirty="0">
                <a:ln w="12700">
                  <a:solidFill>
                    <a:schemeClr val="tx2">
                      <a:satMod val="155000"/>
                    </a:schemeClr>
                  </a:solidFill>
                  <a:prstDash val="solid"/>
                </a:ln>
                <a:solidFill>
                  <a:srgbClr val="CCFFCC"/>
                </a:solidFill>
                <a:effectLst>
                  <a:outerShdw blurRad="41275" dist="20320" dir="1800000" algn="tl" rotWithShape="0">
                    <a:srgbClr val="000000">
                      <a:alpha val="40000"/>
                    </a:srgbClr>
                  </a:outerShdw>
                </a:effectLst>
              </a:rPr>
              <a:t>Mather</a:t>
            </a:r>
          </a:p>
        </p:txBody>
      </p:sp>
      <p:cxnSp>
        <p:nvCxnSpPr>
          <p:cNvPr id="9" name="Curved Connector 8">
            <a:extLst>
              <a:ext uri="{FF2B5EF4-FFF2-40B4-BE49-F238E27FC236}">
                <a16:creationId xmlns:a16="http://schemas.microsoft.com/office/drawing/2014/main" id="{2B6344AE-DF05-4441-8D14-EA5D58C31A6F}"/>
              </a:ext>
            </a:extLst>
          </p:cNvPr>
          <p:cNvCxnSpPr>
            <a:cxnSpLocks/>
          </p:cNvCxnSpPr>
          <p:nvPr/>
        </p:nvCxnSpPr>
        <p:spPr>
          <a:xfrm flipV="1">
            <a:off x="6705600" y="5869632"/>
            <a:ext cx="304800" cy="454968"/>
          </a:xfrm>
          <a:prstGeom prst="curvedConnector2">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10" name="Curved Connector 9">
            <a:extLst>
              <a:ext uri="{FF2B5EF4-FFF2-40B4-BE49-F238E27FC236}">
                <a16:creationId xmlns:a16="http://schemas.microsoft.com/office/drawing/2014/main" id="{94C5B76A-B92F-EA44-8FA6-CE72F656F3E6}"/>
              </a:ext>
            </a:extLst>
          </p:cNvPr>
          <p:cNvCxnSpPr>
            <a:cxnSpLocks/>
          </p:cNvCxnSpPr>
          <p:nvPr/>
        </p:nvCxnSpPr>
        <p:spPr>
          <a:xfrm flipV="1">
            <a:off x="8991600" y="6096000"/>
            <a:ext cx="304800" cy="454968"/>
          </a:xfrm>
          <a:prstGeom prst="curvedConnector2">
            <a:avLst/>
          </a:prstGeom>
          <a:ln>
            <a:tailEnd type="triangle" w="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6953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781A263E-3D5E-DE47-9958-E100FA704248}"/>
              </a:ext>
            </a:extLst>
          </p:cNvPr>
          <p:cNvSpPr txBox="1"/>
          <p:nvPr/>
        </p:nvSpPr>
        <p:spPr>
          <a:xfrm>
            <a:off x="3048000" y="6229290"/>
            <a:ext cx="8809651" cy="400110"/>
          </a:xfrm>
          <a:prstGeom prst="rect">
            <a:avLst/>
          </a:prstGeom>
          <a:noFill/>
        </p:spPr>
        <p:txBody>
          <a:bodyPr wrap="square" rtlCol="0">
            <a:spAutoFit/>
          </a:bodyPr>
          <a:lstStyle/>
          <a:p>
            <a:pPr algn="r"/>
            <a:r>
              <a:rPr lang="en-US" sz="2000" i="1" dirty="0">
                <a:solidFill>
                  <a:srgbClr val="FFCC99"/>
                </a:solidFill>
                <a:latin typeface="+mj-lt"/>
              </a:rPr>
              <a:t>Modified from: </a:t>
            </a:r>
            <a:r>
              <a:rPr lang="en-US" sz="2000" i="1" dirty="0" err="1">
                <a:solidFill>
                  <a:srgbClr val="FFCC99"/>
                </a:solidFill>
                <a:latin typeface="+mj-lt"/>
              </a:rPr>
              <a:t>Thornthwaite</a:t>
            </a:r>
            <a:r>
              <a:rPr lang="en-US" sz="2000" i="1" dirty="0">
                <a:solidFill>
                  <a:srgbClr val="FFCC99"/>
                </a:solidFill>
                <a:latin typeface="+mj-lt"/>
              </a:rPr>
              <a:t>, 1948</a:t>
            </a:r>
          </a:p>
        </p:txBody>
      </p:sp>
      <p:pic>
        <p:nvPicPr>
          <p:cNvPr id="38" name="Picture 37">
            <a:extLst>
              <a:ext uri="{FF2B5EF4-FFF2-40B4-BE49-F238E27FC236}">
                <a16:creationId xmlns:a16="http://schemas.microsoft.com/office/drawing/2014/main" id="{61B8FC35-CCFA-1D41-BD89-456C638542C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9653" y="1762737"/>
            <a:ext cx="3552486" cy="4380903"/>
          </a:xfrm>
          <a:prstGeom prst="rect">
            <a:avLst/>
          </a:prstGeom>
        </p:spPr>
      </p:pic>
      <p:sp>
        <p:nvSpPr>
          <p:cNvPr id="39" name="Freeform 38">
            <a:extLst>
              <a:ext uri="{FF2B5EF4-FFF2-40B4-BE49-F238E27FC236}">
                <a16:creationId xmlns:a16="http://schemas.microsoft.com/office/drawing/2014/main" id="{B74A1C21-25E4-A945-BB6E-181E8153D6F8}"/>
              </a:ext>
            </a:extLst>
          </p:cNvPr>
          <p:cNvSpPr/>
          <p:nvPr/>
        </p:nvSpPr>
        <p:spPr>
          <a:xfrm>
            <a:off x="987552" y="2678702"/>
            <a:ext cx="2514600" cy="3264408"/>
          </a:xfrm>
          <a:custGeom>
            <a:avLst/>
            <a:gdLst>
              <a:gd name="connsiteX0" fmla="*/ 18288 w 2514600"/>
              <a:gd name="connsiteY0" fmla="*/ 740664 h 3264408"/>
              <a:gd name="connsiteX1" fmla="*/ 91440 w 2514600"/>
              <a:gd name="connsiteY1" fmla="*/ 896112 h 3264408"/>
              <a:gd name="connsiteX2" fmla="*/ 173736 w 2514600"/>
              <a:gd name="connsiteY2" fmla="*/ 996696 h 3264408"/>
              <a:gd name="connsiteX3" fmla="*/ 219456 w 2514600"/>
              <a:gd name="connsiteY3" fmla="*/ 1014984 h 3264408"/>
              <a:gd name="connsiteX4" fmla="*/ 274320 w 2514600"/>
              <a:gd name="connsiteY4" fmla="*/ 941832 h 3264408"/>
              <a:gd name="connsiteX5" fmla="*/ 347472 w 2514600"/>
              <a:gd name="connsiteY5" fmla="*/ 758952 h 3264408"/>
              <a:gd name="connsiteX6" fmla="*/ 374904 w 2514600"/>
              <a:gd name="connsiteY6" fmla="*/ 557784 h 3264408"/>
              <a:gd name="connsiteX7" fmla="*/ 411480 w 2514600"/>
              <a:gd name="connsiteY7" fmla="*/ 457200 h 3264408"/>
              <a:gd name="connsiteX8" fmla="*/ 438912 w 2514600"/>
              <a:gd name="connsiteY8" fmla="*/ 438912 h 3264408"/>
              <a:gd name="connsiteX9" fmla="*/ 502920 w 2514600"/>
              <a:gd name="connsiteY9" fmla="*/ 484632 h 3264408"/>
              <a:gd name="connsiteX10" fmla="*/ 557784 w 2514600"/>
              <a:gd name="connsiteY10" fmla="*/ 658368 h 3264408"/>
              <a:gd name="connsiteX11" fmla="*/ 585216 w 2514600"/>
              <a:gd name="connsiteY11" fmla="*/ 896112 h 3264408"/>
              <a:gd name="connsiteX12" fmla="*/ 603504 w 2514600"/>
              <a:gd name="connsiteY12" fmla="*/ 996696 h 3264408"/>
              <a:gd name="connsiteX13" fmla="*/ 630936 w 2514600"/>
              <a:gd name="connsiteY13" fmla="*/ 1051560 h 3264408"/>
              <a:gd name="connsiteX14" fmla="*/ 658368 w 2514600"/>
              <a:gd name="connsiteY14" fmla="*/ 1060704 h 3264408"/>
              <a:gd name="connsiteX15" fmla="*/ 713232 w 2514600"/>
              <a:gd name="connsiteY15" fmla="*/ 1033272 h 3264408"/>
              <a:gd name="connsiteX16" fmla="*/ 832104 w 2514600"/>
              <a:gd name="connsiteY16" fmla="*/ 786384 h 3264408"/>
              <a:gd name="connsiteX17" fmla="*/ 987552 w 2514600"/>
              <a:gd name="connsiteY17" fmla="*/ 411480 h 3264408"/>
              <a:gd name="connsiteX18" fmla="*/ 1069848 w 2514600"/>
              <a:gd name="connsiteY18" fmla="*/ 192024 h 3264408"/>
              <a:gd name="connsiteX19" fmla="*/ 1152144 w 2514600"/>
              <a:gd name="connsiteY19" fmla="*/ 54864 h 3264408"/>
              <a:gd name="connsiteX20" fmla="*/ 1207008 w 2514600"/>
              <a:gd name="connsiteY20" fmla="*/ 0 h 3264408"/>
              <a:gd name="connsiteX21" fmla="*/ 1252728 w 2514600"/>
              <a:gd name="connsiteY21" fmla="*/ 0 h 3264408"/>
              <a:gd name="connsiteX22" fmla="*/ 1344168 w 2514600"/>
              <a:gd name="connsiteY22" fmla="*/ 36576 h 3264408"/>
              <a:gd name="connsiteX23" fmla="*/ 1417320 w 2514600"/>
              <a:gd name="connsiteY23" fmla="*/ 228600 h 3264408"/>
              <a:gd name="connsiteX24" fmla="*/ 1490472 w 2514600"/>
              <a:gd name="connsiteY24" fmla="*/ 457200 h 3264408"/>
              <a:gd name="connsiteX25" fmla="*/ 1600200 w 2514600"/>
              <a:gd name="connsiteY25" fmla="*/ 704088 h 3264408"/>
              <a:gd name="connsiteX26" fmla="*/ 1746504 w 2514600"/>
              <a:gd name="connsiteY26" fmla="*/ 923544 h 3264408"/>
              <a:gd name="connsiteX27" fmla="*/ 1874520 w 2514600"/>
              <a:gd name="connsiteY27" fmla="*/ 1133856 h 3264408"/>
              <a:gd name="connsiteX28" fmla="*/ 1929384 w 2514600"/>
              <a:gd name="connsiteY28" fmla="*/ 1234440 h 3264408"/>
              <a:gd name="connsiteX29" fmla="*/ 1975104 w 2514600"/>
              <a:gd name="connsiteY29" fmla="*/ 1371600 h 3264408"/>
              <a:gd name="connsiteX30" fmla="*/ 2011680 w 2514600"/>
              <a:gd name="connsiteY30" fmla="*/ 1517904 h 3264408"/>
              <a:gd name="connsiteX31" fmla="*/ 2075688 w 2514600"/>
              <a:gd name="connsiteY31" fmla="*/ 1600200 h 3264408"/>
              <a:gd name="connsiteX32" fmla="*/ 2103120 w 2514600"/>
              <a:gd name="connsiteY32" fmla="*/ 1600200 h 3264408"/>
              <a:gd name="connsiteX33" fmla="*/ 2167128 w 2514600"/>
              <a:gd name="connsiteY33" fmla="*/ 1481328 h 3264408"/>
              <a:gd name="connsiteX34" fmla="*/ 2203704 w 2514600"/>
              <a:gd name="connsiteY34" fmla="*/ 1225296 h 3264408"/>
              <a:gd name="connsiteX35" fmla="*/ 2212848 w 2514600"/>
              <a:gd name="connsiteY35" fmla="*/ 905256 h 3264408"/>
              <a:gd name="connsiteX36" fmla="*/ 2249424 w 2514600"/>
              <a:gd name="connsiteY36" fmla="*/ 621792 h 3264408"/>
              <a:gd name="connsiteX37" fmla="*/ 2276856 w 2514600"/>
              <a:gd name="connsiteY37" fmla="*/ 512064 h 3264408"/>
              <a:gd name="connsiteX38" fmla="*/ 2313432 w 2514600"/>
              <a:gd name="connsiteY38" fmla="*/ 502920 h 3264408"/>
              <a:gd name="connsiteX39" fmla="*/ 2377440 w 2514600"/>
              <a:gd name="connsiteY39" fmla="*/ 512064 h 3264408"/>
              <a:gd name="connsiteX40" fmla="*/ 2441448 w 2514600"/>
              <a:gd name="connsiteY40" fmla="*/ 576072 h 3264408"/>
              <a:gd name="connsiteX41" fmla="*/ 2496312 w 2514600"/>
              <a:gd name="connsiteY41" fmla="*/ 694944 h 3264408"/>
              <a:gd name="connsiteX42" fmla="*/ 2496312 w 2514600"/>
              <a:gd name="connsiteY42" fmla="*/ 694944 h 3264408"/>
              <a:gd name="connsiteX43" fmla="*/ 2514600 w 2514600"/>
              <a:gd name="connsiteY43" fmla="*/ 3255264 h 3264408"/>
              <a:gd name="connsiteX44" fmla="*/ 2331720 w 2514600"/>
              <a:gd name="connsiteY44" fmla="*/ 3236976 h 3264408"/>
              <a:gd name="connsiteX45" fmla="*/ 2167128 w 2514600"/>
              <a:gd name="connsiteY45" fmla="*/ 3108960 h 3264408"/>
              <a:gd name="connsiteX46" fmla="*/ 2002536 w 2514600"/>
              <a:gd name="connsiteY46" fmla="*/ 2706624 h 3264408"/>
              <a:gd name="connsiteX47" fmla="*/ 1874520 w 2514600"/>
              <a:gd name="connsiteY47" fmla="*/ 2267712 h 3264408"/>
              <a:gd name="connsiteX48" fmla="*/ 1691640 w 2514600"/>
              <a:gd name="connsiteY48" fmla="*/ 1517904 h 3264408"/>
              <a:gd name="connsiteX49" fmla="*/ 1536192 w 2514600"/>
              <a:gd name="connsiteY49" fmla="*/ 1014984 h 3264408"/>
              <a:gd name="connsiteX50" fmla="*/ 1435608 w 2514600"/>
              <a:gd name="connsiteY50" fmla="*/ 795528 h 3264408"/>
              <a:gd name="connsiteX51" fmla="*/ 1344168 w 2514600"/>
              <a:gd name="connsiteY51" fmla="*/ 704088 h 3264408"/>
              <a:gd name="connsiteX52" fmla="*/ 1261872 w 2514600"/>
              <a:gd name="connsiteY52" fmla="*/ 676656 h 3264408"/>
              <a:gd name="connsiteX53" fmla="*/ 1188720 w 2514600"/>
              <a:gd name="connsiteY53" fmla="*/ 749808 h 3264408"/>
              <a:gd name="connsiteX54" fmla="*/ 1069848 w 2514600"/>
              <a:gd name="connsiteY54" fmla="*/ 996696 h 3264408"/>
              <a:gd name="connsiteX55" fmla="*/ 914400 w 2514600"/>
              <a:gd name="connsiteY55" fmla="*/ 1362456 h 3264408"/>
              <a:gd name="connsiteX56" fmla="*/ 832104 w 2514600"/>
              <a:gd name="connsiteY56" fmla="*/ 1709928 h 3264408"/>
              <a:gd name="connsiteX57" fmla="*/ 722376 w 2514600"/>
              <a:gd name="connsiteY57" fmla="*/ 2103120 h 3264408"/>
              <a:gd name="connsiteX58" fmla="*/ 612648 w 2514600"/>
              <a:gd name="connsiteY58" fmla="*/ 2432304 h 3264408"/>
              <a:gd name="connsiteX59" fmla="*/ 448056 w 2514600"/>
              <a:gd name="connsiteY59" fmla="*/ 2761488 h 3264408"/>
              <a:gd name="connsiteX60" fmla="*/ 320040 w 2514600"/>
              <a:gd name="connsiteY60" fmla="*/ 3081528 h 3264408"/>
              <a:gd name="connsiteX61" fmla="*/ 228600 w 2514600"/>
              <a:gd name="connsiteY61" fmla="*/ 3209544 h 3264408"/>
              <a:gd name="connsiteX62" fmla="*/ 146304 w 2514600"/>
              <a:gd name="connsiteY62" fmla="*/ 3236976 h 3264408"/>
              <a:gd name="connsiteX63" fmla="*/ 0 w 2514600"/>
              <a:gd name="connsiteY63" fmla="*/ 3264408 h 3264408"/>
              <a:gd name="connsiteX64" fmla="*/ 9144 w 2514600"/>
              <a:gd name="connsiteY64" fmla="*/ 850392 h 3264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514600" h="3264408">
                <a:moveTo>
                  <a:pt x="18288" y="740664"/>
                </a:moveTo>
                <a:lnTo>
                  <a:pt x="91440" y="896112"/>
                </a:lnTo>
                <a:lnTo>
                  <a:pt x="173736" y="996696"/>
                </a:lnTo>
                <a:lnTo>
                  <a:pt x="219456" y="1014984"/>
                </a:lnTo>
                <a:lnTo>
                  <a:pt x="274320" y="941832"/>
                </a:lnTo>
                <a:lnTo>
                  <a:pt x="347472" y="758952"/>
                </a:lnTo>
                <a:lnTo>
                  <a:pt x="374904" y="557784"/>
                </a:lnTo>
                <a:lnTo>
                  <a:pt x="411480" y="457200"/>
                </a:lnTo>
                <a:lnTo>
                  <a:pt x="438912" y="438912"/>
                </a:lnTo>
                <a:lnTo>
                  <a:pt x="502920" y="484632"/>
                </a:lnTo>
                <a:lnTo>
                  <a:pt x="557784" y="658368"/>
                </a:lnTo>
                <a:lnTo>
                  <a:pt x="585216" y="896112"/>
                </a:lnTo>
                <a:lnTo>
                  <a:pt x="603504" y="996696"/>
                </a:lnTo>
                <a:lnTo>
                  <a:pt x="630936" y="1051560"/>
                </a:lnTo>
                <a:lnTo>
                  <a:pt x="658368" y="1060704"/>
                </a:lnTo>
                <a:lnTo>
                  <a:pt x="713232" y="1033272"/>
                </a:lnTo>
                <a:lnTo>
                  <a:pt x="832104" y="786384"/>
                </a:lnTo>
                <a:lnTo>
                  <a:pt x="987552" y="411480"/>
                </a:lnTo>
                <a:lnTo>
                  <a:pt x="1069848" y="192024"/>
                </a:lnTo>
                <a:lnTo>
                  <a:pt x="1152144" y="54864"/>
                </a:lnTo>
                <a:lnTo>
                  <a:pt x="1207008" y="0"/>
                </a:lnTo>
                <a:lnTo>
                  <a:pt x="1252728" y="0"/>
                </a:lnTo>
                <a:lnTo>
                  <a:pt x="1344168" y="36576"/>
                </a:lnTo>
                <a:lnTo>
                  <a:pt x="1417320" y="228600"/>
                </a:lnTo>
                <a:lnTo>
                  <a:pt x="1490472" y="457200"/>
                </a:lnTo>
                <a:lnTo>
                  <a:pt x="1600200" y="704088"/>
                </a:lnTo>
                <a:lnTo>
                  <a:pt x="1746504" y="923544"/>
                </a:lnTo>
                <a:lnTo>
                  <a:pt x="1874520" y="1133856"/>
                </a:lnTo>
                <a:lnTo>
                  <a:pt x="1929384" y="1234440"/>
                </a:lnTo>
                <a:lnTo>
                  <a:pt x="1975104" y="1371600"/>
                </a:lnTo>
                <a:lnTo>
                  <a:pt x="2011680" y="1517904"/>
                </a:lnTo>
                <a:lnTo>
                  <a:pt x="2075688" y="1600200"/>
                </a:lnTo>
                <a:lnTo>
                  <a:pt x="2103120" y="1600200"/>
                </a:lnTo>
                <a:lnTo>
                  <a:pt x="2167128" y="1481328"/>
                </a:lnTo>
                <a:lnTo>
                  <a:pt x="2203704" y="1225296"/>
                </a:lnTo>
                <a:lnTo>
                  <a:pt x="2212848" y="905256"/>
                </a:lnTo>
                <a:lnTo>
                  <a:pt x="2249424" y="621792"/>
                </a:lnTo>
                <a:lnTo>
                  <a:pt x="2276856" y="512064"/>
                </a:lnTo>
                <a:lnTo>
                  <a:pt x="2313432" y="502920"/>
                </a:lnTo>
                <a:lnTo>
                  <a:pt x="2377440" y="512064"/>
                </a:lnTo>
                <a:lnTo>
                  <a:pt x="2441448" y="576072"/>
                </a:lnTo>
                <a:lnTo>
                  <a:pt x="2496312" y="694944"/>
                </a:lnTo>
                <a:lnTo>
                  <a:pt x="2496312" y="694944"/>
                </a:lnTo>
                <a:lnTo>
                  <a:pt x="2514600" y="3255264"/>
                </a:lnTo>
                <a:lnTo>
                  <a:pt x="2331720" y="3236976"/>
                </a:lnTo>
                <a:lnTo>
                  <a:pt x="2167128" y="3108960"/>
                </a:lnTo>
                <a:lnTo>
                  <a:pt x="2002536" y="2706624"/>
                </a:lnTo>
                <a:lnTo>
                  <a:pt x="1874520" y="2267712"/>
                </a:lnTo>
                <a:lnTo>
                  <a:pt x="1691640" y="1517904"/>
                </a:lnTo>
                <a:lnTo>
                  <a:pt x="1536192" y="1014984"/>
                </a:lnTo>
                <a:lnTo>
                  <a:pt x="1435608" y="795528"/>
                </a:lnTo>
                <a:lnTo>
                  <a:pt x="1344168" y="704088"/>
                </a:lnTo>
                <a:lnTo>
                  <a:pt x="1261872" y="676656"/>
                </a:lnTo>
                <a:lnTo>
                  <a:pt x="1188720" y="749808"/>
                </a:lnTo>
                <a:lnTo>
                  <a:pt x="1069848" y="996696"/>
                </a:lnTo>
                <a:lnTo>
                  <a:pt x="914400" y="1362456"/>
                </a:lnTo>
                <a:lnTo>
                  <a:pt x="832104" y="1709928"/>
                </a:lnTo>
                <a:lnTo>
                  <a:pt x="722376" y="2103120"/>
                </a:lnTo>
                <a:lnTo>
                  <a:pt x="612648" y="2432304"/>
                </a:lnTo>
                <a:lnTo>
                  <a:pt x="448056" y="2761488"/>
                </a:lnTo>
                <a:lnTo>
                  <a:pt x="320040" y="3081528"/>
                </a:lnTo>
                <a:lnTo>
                  <a:pt x="228600" y="3209544"/>
                </a:lnTo>
                <a:lnTo>
                  <a:pt x="146304" y="3236976"/>
                </a:lnTo>
                <a:lnTo>
                  <a:pt x="0" y="3264408"/>
                </a:lnTo>
                <a:lnTo>
                  <a:pt x="9144" y="850392"/>
                </a:lnTo>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a:extLst>
              <a:ext uri="{FF2B5EF4-FFF2-40B4-BE49-F238E27FC236}">
                <a16:creationId xmlns:a16="http://schemas.microsoft.com/office/drawing/2014/main" id="{7AEB2718-2C6D-9D42-85B1-8719FEF1623B}"/>
              </a:ext>
            </a:extLst>
          </p:cNvPr>
          <p:cNvSpPr/>
          <p:nvPr/>
        </p:nvSpPr>
        <p:spPr>
          <a:xfrm>
            <a:off x="996696" y="2659986"/>
            <a:ext cx="2505456" cy="1623641"/>
          </a:xfrm>
          <a:custGeom>
            <a:avLst/>
            <a:gdLst>
              <a:gd name="connsiteX0" fmla="*/ 0 w 2505456"/>
              <a:gd name="connsiteY0" fmla="*/ 750236 h 1623641"/>
              <a:gd name="connsiteX1" fmla="*/ 91440 w 2505456"/>
              <a:gd name="connsiteY1" fmla="*/ 923972 h 1623641"/>
              <a:gd name="connsiteX2" fmla="*/ 201168 w 2505456"/>
              <a:gd name="connsiteY2" fmla="*/ 1033700 h 1623641"/>
              <a:gd name="connsiteX3" fmla="*/ 265176 w 2505456"/>
              <a:gd name="connsiteY3" fmla="*/ 951404 h 1623641"/>
              <a:gd name="connsiteX4" fmla="*/ 347472 w 2505456"/>
              <a:gd name="connsiteY4" fmla="*/ 649652 h 1623641"/>
              <a:gd name="connsiteX5" fmla="*/ 374904 w 2505456"/>
              <a:gd name="connsiteY5" fmla="*/ 475916 h 1623641"/>
              <a:gd name="connsiteX6" fmla="*/ 420624 w 2505456"/>
              <a:gd name="connsiteY6" fmla="*/ 448484 h 1623641"/>
              <a:gd name="connsiteX7" fmla="*/ 493776 w 2505456"/>
              <a:gd name="connsiteY7" fmla="*/ 485060 h 1623641"/>
              <a:gd name="connsiteX8" fmla="*/ 566928 w 2505456"/>
              <a:gd name="connsiteY8" fmla="*/ 768524 h 1623641"/>
              <a:gd name="connsiteX9" fmla="*/ 585216 w 2505456"/>
              <a:gd name="connsiteY9" fmla="*/ 969692 h 1623641"/>
              <a:gd name="connsiteX10" fmla="*/ 630936 w 2505456"/>
              <a:gd name="connsiteY10" fmla="*/ 1070276 h 1623641"/>
              <a:gd name="connsiteX11" fmla="*/ 740664 w 2505456"/>
              <a:gd name="connsiteY11" fmla="*/ 1015412 h 1623641"/>
              <a:gd name="connsiteX12" fmla="*/ 877824 w 2505456"/>
              <a:gd name="connsiteY12" fmla="*/ 667940 h 1623641"/>
              <a:gd name="connsiteX13" fmla="*/ 1033272 w 2505456"/>
              <a:gd name="connsiteY13" fmla="*/ 283892 h 1623641"/>
              <a:gd name="connsiteX14" fmla="*/ 1161288 w 2505456"/>
              <a:gd name="connsiteY14" fmla="*/ 46148 h 1623641"/>
              <a:gd name="connsiteX15" fmla="*/ 1234440 w 2505456"/>
              <a:gd name="connsiteY15" fmla="*/ 428 h 1623641"/>
              <a:gd name="connsiteX16" fmla="*/ 1335024 w 2505456"/>
              <a:gd name="connsiteY16" fmla="*/ 55292 h 1623641"/>
              <a:gd name="connsiteX17" fmla="*/ 1463040 w 2505456"/>
              <a:gd name="connsiteY17" fmla="*/ 402764 h 1623641"/>
              <a:gd name="connsiteX18" fmla="*/ 1536192 w 2505456"/>
              <a:gd name="connsiteY18" fmla="*/ 622220 h 1623641"/>
              <a:gd name="connsiteX19" fmla="*/ 1664208 w 2505456"/>
              <a:gd name="connsiteY19" fmla="*/ 859964 h 1623641"/>
              <a:gd name="connsiteX20" fmla="*/ 1883664 w 2505456"/>
              <a:gd name="connsiteY20" fmla="*/ 1152572 h 1623641"/>
              <a:gd name="connsiteX21" fmla="*/ 1901952 w 2505456"/>
              <a:gd name="connsiteY21" fmla="*/ 1225724 h 1623641"/>
              <a:gd name="connsiteX22" fmla="*/ 1975104 w 2505456"/>
              <a:gd name="connsiteY22" fmla="*/ 1454324 h 1623641"/>
              <a:gd name="connsiteX23" fmla="*/ 2029968 w 2505456"/>
              <a:gd name="connsiteY23" fmla="*/ 1591484 h 1623641"/>
              <a:gd name="connsiteX24" fmla="*/ 2075688 w 2505456"/>
              <a:gd name="connsiteY24" fmla="*/ 1618916 h 1623641"/>
              <a:gd name="connsiteX25" fmla="*/ 2148840 w 2505456"/>
              <a:gd name="connsiteY25" fmla="*/ 1518332 h 1623641"/>
              <a:gd name="connsiteX26" fmla="*/ 2203704 w 2505456"/>
              <a:gd name="connsiteY26" fmla="*/ 1088564 h 1623641"/>
              <a:gd name="connsiteX27" fmla="*/ 2231136 w 2505456"/>
              <a:gd name="connsiteY27" fmla="*/ 704516 h 1623641"/>
              <a:gd name="connsiteX28" fmla="*/ 2249424 w 2505456"/>
              <a:gd name="connsiteY28" fmla="*/ 549068 h 1623641"/>
              <a:gd name="connsiteX29" fmla="*/ 2304288 w 2505456"/>
              <a:gd name="connsiteY29" fmla="*/ 494204 h 1623641"/>
              <a:gd name="connsiteX30" fmla="*/ 2368296 w 2505456"/>
              <a:gd name="connsiteY30" fmla="*/ 530780 h 1623641"/>
              <a:gd name="connsiteX31" fmla="*/ 2450592 w 2505456"/>
              <a:gd name="connsiteY31" fmla="*/ 622220 h 1623641"/>
              <a:gd name="connsiteX32" fmla="*/ 2505456 w 2505456"/>
              <a:gd name="connsiteY32" fmla="*/ 777668 h 1623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505456" h="1623641">
                <a:moveTo>
                  <a:pt x="0" y="750236"/>
                </a:moveTo>
                <a:cubicBezTo>
                  <a:pt x="28956" y="813482"/>
                  <a:pt x="57912" y="876728"/>
                  <a:pt x="91440" y="923972"/>
                </a:cubicBezTo>
                <a:cubicBezTo>
                  <a:pt x="124968" y="971216"/>
                  <a:pt x="172212" y="1029128"/>
                  <a:pt x="201168" y="1033700"/>
                </a:cubicBezTo>
                <a:cubicBezTo>
                  <a:pt x="230124" y="1038272"/>
                  <a:pt x="240792" y="1015412"/>
                  <a:pt x="265176" y="951404"/>
                </a:cubicBezTo>
                <a:cubicBezTo>
                  <a:pt x="289560" y="887396"/>
                  <a:pt x="329184" y="728900"/>
                  <a:pt x="347472" y="649652"/>
                </a:cubicBezTo>
                <a:cubicBezTo>
                  <a:pt x="365760" y="570404"/>
                  <a:pt x="374904" y="475916"/>
                  <a:pt x="374904" y="475916"/>
                </a:cubicBezTo>
                <a:cubicBezTo>
                  <a:pt x="387096" y="442388"/>
                  <a:pt x="400812" y="446960"/>
                  <a:pt x="420624" y="448484"/>
                </a:cubicBezTo>
                <a:cubicBezTo>
                  <a:pt x="440436" y="450008"/>
                  <a:pt x="469392" y="431720"/>
                  <a:pt x="493776" y="485060"/>
                </a:cubicBezTo>
                <a:cubicBezTo>
                  <a:pt x="518160" y="538400"/>
                  <a:pt x="551688" y="687752"/>
                  <a:pt x="566928" y="768524"/>
                </a:cubicBezTo>
                <a:cubicBezTo>
                  <a:pt x="582168" y="849296"/>
                  <a:pt x="574548" y="919400"/>
                  <a:pt x="585216" y="969692"/>
                </a:cubicBezTo>
                <a:cubicBezTo>
                  <a:pt x="595884" y="1019984"/>
                  <a:pt x="605028" y="1062656"/>
                  <a:pt x="630936" y="1070276"/>
                </a:cubicBezTo>
                <a:cubicBezTo>
                  <a:pt x="656844" y="1077896"/>
                  <a:pt x="699516" y="1082468"/>
                  <a:pt x="740664" y="1015412"/>
                </a:cubicBezTo>
                <a:cubicBezTo>
                  <a:pt x="781812" y="948356"/>
                  <a:pt x="829056" y="789860"/>
                  <a:pt x="877824" y="667940"/>
                </a:cubicBezTo>
                <a:cubicBezTo>
                  <a:pt x="926592" y="546020"/>
                  <a:pt x="986028" y="387524"/>
                  <a:pt x="1033272" y="283892"/>
                </a:cubicBezTo>
                <a:cubicBezTo>
                  <a:pt x="1080516" y="180260"/>
                  <a:pt x="1127760" y="93392"/>
                  <a:pt x="1161288" y="46148"/>
                </a:cubicBezTo>
                <a:cubicBezTo>
                  <a:pt x="1194816" y="-1096"/>
                  <a:pt x="1205484" y="-1096"/>
                  <a:pt x="1234440" y="428"/>
                </a:cubicBezTo>
                <a:cubicBezTo>
                  <a:pt x="1263396" y="1952"/>
                  <a:pt x="1296924" y="-11764"/>
                  <a:pt x="1335024" y="55292"/>
                </a:cubicBezTo>
                <a:cubicBezTo>
                  <a:pt x="1373124" y="122348"/>
                  <a:pt x="1429512" y="308276"/>
                  <a:pt x="1463040" y="402764"/>
                </a:cubicBezTo>
                <a:cubicBezTo>
                  <a:pt x="1496568" y="497252"/>
                  <a:pt x="1502664" y="546020"/>
                  <a:pt x="1536192" y="622220"/>
                </a:cubicBezTo>
                <a:cubicBezTo>
                  <a:pt x="1569720" y="698420"/>
                  <a:pt x="1606296" y="771572"/>
                  <a:pt x="1664208" y="859964"/>
                </a:cubicBezTo>
                <a:cubicBezTo>
                  <a:pt x="1722120" y="948356"/>
                  <a:pt x="1844040" y="1091612"/>
                  <a:pt x="1883664" y="1152572"/>
                </a:cubicBezTo>
                <a:cubicBezTo>
                  <a:pt x="1923288" y="1213532"/>
                  <a:pt x="1886712" y="1175432"/>
                  <a:pt x="1901952" y="1225724"/>
                </a:cubicBezTo>
                <a:cubicBezTo>
                  <a:pt x="1917192" y="1276016"/>
                  <a:pt x="1953768" y="1393364"/>
                  <a:pt x="1975104" y="1454324"/>
                </a:cubicBezTo>
                <a:cubicBezTo>
                  <a:pt x="1996440" y="1515284"/>
                  <a:pt x="2013204" y="1564052"/>
                  <a:pt x="2029968" y="1591484"/>
                </a:cubicBezTo>
                <a:cubicBezTo>
                  <a:pt x="2046732" y="1618916"/>
                  <a:pt x="2055876" y="1631108"/>
                  <a:pt x="2075688" y="1618916"/>
                </a:cubicBezTo>
                <a:cubicBezTo>
                  <a:pt x="2095500" y="1606724"/>
                  <a:pt x="2127504" y="1606724"/>
                  <a:pt x="2148840" y="1518332"/>
                </a:cubicBezTo>
                <a:cubicBezTo>
                  <a:pt x="2170176" y="1429940"/>
                  <a:pt x="2189988" y="1224200"/>
                  <a:pt x="2203704" y="1088564"/>
                </a:cubicBezTo>
                <a:cubicBezTo>
                  <a:pt x="2217420" y="952928"/>
                  <a:pt x="2223516" y="794432"/>
                  <a:pt x="2231136" y="704516"/>
                </a:cubicBezTo>
                <a:cubicBezTo>
                  <a:pt x="2238756" y="614600"/>
                  <a:pt x="2249424" y="549068"/>
                  <a:pt x="2249424" y="549068"/>
                </a:cubicBezTo>
                <a:cubicBezTo>
                  <a:pt x="2261616" y="514016"/>
                  <a:pt x="2284476" y="497252"/>
                  <a:pt x="2304288" y="494204"/>
                </a:cubicBezTo>
                <a:cubicBezTo>
                  <a:pt x="2324100" y="491156"/>
                  <a:pt x="2343912" y="509444"/>
                  <a:pt x="2368296" y="530780"/>
                </a:cubicBezTo>
                <a:cubicBezTo>
                  <a:pt x="2392680" y="552116"/>
                  <a:pt x="2427732" y="581072"/>
                  <a:pt x="2450592" y="622220"/>
                </a:cubicBezTo>
                <a:cubicBezTo>
                  <a:pt x="2473452" y="663368"/>
                  <a:pt x="2489454" y="720518"/>
                  <a:pt x="2505456" y="777668"/>
                </a:cubicBezTo>
              </a:path>
            </a:pathLst>
          </a:custGeom>
          <a:noFill/>
          <a:ln w="127000">
            <a:solidFill>
              <a:srgbClr val="00B0F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40">
            <a:extLst>
              <a:ext uri="{FF2B5EF4-FFF2-40B4-BE49-F238E27FC236}">
                <a16:creationId xmlns:a16="http://schemas.microsoft.com/office/drawing/2014/main" id="{FB2D0259-0EFE-1641-9E15-7098C2653953}"/>
              </a:ext>
            </a:extLst>
          </p:cNvPr>
          <p:cNvSpPr/>
          <p:nvPr/>
        </p:nvSpPr>
        <p:spPr>
          <a:xfrm>
            <a:off x="999460" y="3358381"/>
            <a:ext cx="2516373" cy="2573121"/>
          </a:xfrm>
          <a:custGeom>
            <a:avLst/>
            <a:gdLst>
              <a:gd name="connsiteX0" fmla="*/ 0 w 2516373"/>
              <a:gd name="connsiteY0" fmla="*/ 2571757 h 2573121"/>
              <a:gd name="connsiteX1" fmla="*/ 219740 w 2516373"/>
              <a:gd name="connsiteY1" fmla="*/ 2543404 h 2573121"/>
              <a:gd name="connsiteX2" fmla="*/ 276447 w 2516373"/>
              <a:gd name="connsiteY2" fmla="*/ 2479608 h 2573121"/>
              <a:gd name="connsiteX3" fmla="*/ 389861 w 2516373"/>
              <a:gd name="connsiteY3" fmla="*/ 2224427 h 2573121"/>
              <a:gd name="connsiteX4" fmla="*/ 545805 w 2516373"/>
              <a:gd name="connsiteY4" fmla="*/ 1862920 h 2573121"/>
              <a:gd name="connsiteX5" fmla="*/ 666307 w 2516373"/>
              <a:gd name="connsiteY5" fmla="*/ 1593562 h 2573121"/>
              <a:gd name="connsiteX6" fmla="*/ 772633 w 2516373"/>
              <a:gd name="connsiteY6" fmla="*/ 1224967 h 2573121"/>
              <a:gd name="connsiteX7" fmla="*/ 850605 w 2516373"/>
              <a:gd name="connsiteY7" fmla="*/ 905990 h 2573121"/>
              <a:gd name="connsiteX8" fmla="*/ 949842 w 2516373"/>
              <a:gd name="connsiteY8" fmla="*/ 594101 h 2573121"/>
              <a:gd name="connsiteX9" fmla="*/ 1034903 w 2516373"/>
              <a:gd name="connsiteY9" fmla="*/ 346008 h 2573121"/>
              <a:gd name="connsiteX10" fmla="*/ 1127052 w 2516373"/>
              <a:gd name="connsiteY10" fmla="*/ 154622 h 2573121"/>
              <a:gd name="connsiteX11" fmla="*/ 1190847 w 2516373"/>
              <a:gd name="connsiteY11" fmla="*/ 48297 h 2573121"/>
              <a:gd name="connsiteX12" fmla="*/ 1247554 w 2516373"/>
              <a:gd name="connsiteY12" fmla="*/ 5767 h 2573121"/>
              <a:gd name="connsiteX13" fmla="*/ 1304261 w 2516373"/>
              <a:gd name="connsiteY13" fmla="*/ 5767 h 2573121"/>
              <a:gd name="connsiteX14" fmla="*/ 1382233 w 2516373"/>
              <a:gd name="connsiteY14" fmla="*/ 55385 h 2573121"/>
              <a:gd name="connsiteX15" fmla="*/ 1467293 w 2516373"/>
              <a:gd name="connsiteY15" fmla="*/ 211329 h 2573121"/>
              <a:gd name="connsiteX16" fmla="*/ 1587796 w 2516373"/>
              <a:gd name="connsiteY16" fmla="*/ 565748 h 2573121"/>
              <a:gd name="connsiteX17" fmla="*/ 1715387 w 2516373"/>
              <a:gd name="connsiteY17" fmla="*/ 991050 h 2573121"/>
              <a:gd name="connsiteX18" fmla="*/ 1835889 w 2516373"/>
              <a:gd name="connsiteY18" fmla="*/ 1473060 h 2573121"/>
              <a:gd name="connsiteX19" fmla="*/ 1920949 w 2516373"/>
              <a:gd name="connsiteY19" fmla="*/ 1834567 h 2573121"/>
              <a:gd name="connsiteX20" fmla="*/ 2034363 w 2516373"/>
              <a:gd name="connsiteY20" fmla="*/ 2146455 h 2573121"/>
              <a:gd name="connsiteX21" fmla="*/ 2091070 w 2516373"/>
              <a:gd name="connsiteY21" fmla="*/ 2330753 h 2573121"/>
              <a:gd name="connsiteX22" fmla="*/ 2190307 w 2516373"/>
              <a:gd name="connsiteY22" fmla="*/ 2479608 h 2573121"/>
              <a:gd name="connsiteX23" fmla="*/ 2289545 w 2516373"/>
              <a:gd name="connsiteY23" fmla="*/ 2557581 h 2573121"/>
              <a:gd name="connsiteX24" fmla="*/ 2381693 w 2516373"/>
              <a:gd name="connsiteY24" fmla="*/ 2571757 h 2573121"/>
              <a:gd name="connsiteX25" fmla="*/ 2516373 w 2516373"/>
              <a:gd name="connsiteY25" fmla="*/ 2571757 h 2573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516373" h="2573121">
                <a:moveTo>
                  <a:pt x="0" y="2571757"/>
                </a:moveTo>
                <a:cubicBezTo>
                  <a:pt x="86832" y="2565259"/>
                  <a:pt x="173665" y="2558762"/>
                  <a:pt x="219740" y="2543404"/>
                </a:cubicBezTo>
                <a:cubicBezTo>
                  <a:pt x="265815" y="2528046"/>
                  <a:pt x="248094" y="2532771"/>
                  <a:pt x="276447" y="2479608"/>
                </a:cubicBezTo>
                <a:cubicBezTo>
                  <a:pt x="304800" y="2426445"/>
                  <a:pt x="344968" y="2327208"/>
                  <a:pt x="389861" y="2224427"/>
                </a:cubicBezTo>
                <a:cubicBezTo>
                  <a:pt x="434754" y="2121646"/>
                  <a:pt x="499731" y="1968064"/>
                  <a:pt x="545805" y="1862920"/>
                </a:cubicBezTo>
                <a:cubicBezTo>
                  <a:pt x="591879" y="1757776"/>
                  <a:pt x="628502" y="1699887"/>
                  <a:pt x="666307" y="1593562"/>
                </a:cubicBezTo>
                <a:cubicBezTo>
                  <a:pt x="704112" y="1487237"/>
                  <a:pt x="741917" y="1339562"/>
                  <a:pt x="772633" y="1224967"/>
                </a:cubicBezTo>
                <a:cubicBezTo>
                  <a:pt x="803349" y="1110372"/>
                  <a:pt x="821070" y="1011134"/>
                  <a:pt x="850605" y="905990"/>
                </a:cubicBezTo>
                <a:cubicBezTo>
                  <a:pt x="880140" y="800846"/>
                  <a:pt x="919126" y="687431"/>
                  <a:pt x="949842" y="594101"/>
                </a:cubicBezTo>
                <a:cubicBezTo>
                  <a:pt x="980558" y="500771"/>
                  <a:pt x="1005368" y="419255"/>
                  <a:pt x="1034903" y="346008"/>
                </a:cubicBezTo>
                <a:cubicBezTo>
                  <a:pt x="1064438" y="272761"/>
                  <a:pt x="1101061" y="204240"/>
                  <a:pt x="1127052" y="154622"/>
                </a:cubicBezTo>
                <a:cubicBezTo>
                  <a:pt x="1153043" y="105003"/>
                  <a:pt x="1170763" y="73106"/>
                  <a:pt x="1190847" y="48297"/>
                </a:cubicBezTo>
                <a:cubicBezTo>
                  <a:pt x="1210931" y="23488"/>
                  <a:pt x="1228652" y="12855"/>
                  <a:pt x="1247554" y="5767"/>
                </a:cubicBezTo>
                <a:cubicBezTo>
                  <a:pt x="1266456" y="-1321"/>
                  <a:pt x="1281815" y="-2503"/>
                  <a:pt x="1304261" y="5767"/>
                </a:cubicBezTo>
                <a:cubicBezTo>
                  <a:pt x="1326707" y="14037"/>
                  <a:pt x="1355061" y="21125"/>
                  <a:pt x="1382233" y="55385"/>
                </a:cubicBezTo>
                <a:cubicBezTo>
                  <a:pt x="1409405" y="89645"/>
                  <a:pt x="1433033" y="126268"/>
                  <a:pt x="1467293" y="211329"/>
                </a:cubicBezTo>
                <a:cubicBezTo>
                  <a:pt x="1501554" y="296389"/>
                  <a:pt x="1546447" y="435795"/>
                  <a:pt x="1587796" y="565748"/>
                </a:cubicBezTo>
                <a:cubicBezTo>
                  <a:pt x="1629145" y="695701"/>
                  <a:pt x="1674038" y="839832"/>
                  <a:pt x="1715387" y="991050"/>
                </a:cubicBezTo>
                <a:cubicBezTo>
                  <a:pt x="1756736" y="1142268"/>
                  <a:pt x="1801629" y="1332474"/>
                  <a:pt x="1835889" y="1473060"/>
                </a:cubicBezTo>
                <a:cubicBezTo>
                  <a:pt x="1870149" y="1613646"/>
                  <a:pt x="1887870" y="1722335"/>
                  <a:pt x="1920949" y="1834567"/>
                </a:cubicBezTo>
                <a:cubicBezTo>
                  <a:pt x="1954028" y="1946799"/>
                  <a:pt x="2006010" y="2063757"/>
                  <a:pt x="2034363" y="2146455"/>
                </a:cubicBezTo>
                <a:cubicBezTo>
                  <a:pt x="2062716" y="2229153"/>
                  <a:pt x="2065079" y="2275228"/>
                  <a:pt x="2091070" y="2330753"/>
                </a:cubicBezTo>
                <a:cubicBezTo>
                  <a:pt x="2117061" y="2386278"/>
                  <a:pt x="2157228" y="2441803"/>
                  <a:pt x="2190307" y="2479608"/>
                </a:cubicBezTo>
                <a:cubicBezTo>
                  <a:pt x="2223386" y="2517413"/>
                  <a:pt x="2257647" y="2542223"/>
                  <a:pt x="2289545" y="2557581"/>
                </a:cubicBezTo>
                <a:cubicBezTo>
                  <a:pt x="2321443" y="2572939"/>
                  <a:pt x="2343888" y="2569394"/>
                  <a:pt x="2381693" y="2571757"/>
                </a:cubicBezTo>
                <a:cubicBezTo>
                  <a:pt x="2419498" y="2574120"/>
                  <a:pt x="2467935" y="2572938"/>
                  <a:pt x="2516373" y="2571757"/>
                </a:cubicBezTo>
              </a:path>
            </a:pathLst>
          </a:custGeom>
          <a:noFill/>
          <a:ln w="127000">
            <a:solidFill>
              <a:srgbClr val="17D01A">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36A9318B-4790-4440-8E10-303B84BAC9A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58777" y="1774852"/>
            <a:ext cx="3511932" cy="4354499"/>
          </a:xfrm>
          <a:prstGeom prst="rect">
            <a:avLst/>
          </a:prstGeom>
          <a:solidFill>
            <a:schemeClr val="accent5">
              <a:lumMod val="75000"/>
            </a:schemeClr>
          </a:solidFill>
        </p:spPr>
      </p:pic>
      <p:sp>
        <p:nvSpPr>
          <p:cNvPr id="43" name="Freeform 42">
            <a:extLst>
              <a:ext uri="{FF2B5EF4-FFF2-40B4-BE49-F238E27FC236}">
                <a16:creationId xmlns:a16="http://schemas.microsoft.com/office/drawing/2014/main" id="{EDB52953-C60B-9E40-80AA-7DCA69520B08}"/>
              </a:ext>
            </a:extLst>
          </p:cNvPr>
          <p:cNvSpPr/>
          <p:nvPr/>
        </p:nvSpPr>
        <p:spPr>
          <a:xfrm>
            <a:off x="6656294" y="4116193"/>
            <a:ext cx="423582" cy="1801905"/>
          </a:xfrm>
          <a:custGeom>
            <a:avLst/>
            <a:gdLst>
              <a:gd name="connsiteX0" fmla="*/ 416859 w 423582"/>
              <a:gd name="connsiteY0" fmla="*/ 0 h 1801905"/>
              <a:gd name="connsiteX1" fmla="*/ 322730 w 423582"/>
              <a:gd name="connsiteY1" fmla="*/ 40341 h 1801905"/>
              <a:gd name="connsiteX2" fmla="*/ 268941 w 423582"/>
              <a:gd name="connsiteY2" fmla="*/ 60511 h 1801905"/>
              <a:gd name="connsiteX3" fmla="*/ 215153 w 423582"/>
              <a:gd name="connsiteY3" fmla="*/ 141194 h 1801905"/>
              <a:gd name="connsiteX4" fmla="*/ 147918 w 423582"/>
              <a:gd name="connsiteY4" fmla="*/ 289111 h 1801905"/>
              <a:gd name="connsiteX5" fmla="*/ 94130 w 423582"/>
              <a:gd name="connsiteY5" fmla="*/ 423582 h 1801905"/>
              <a:gd name="connsiteX6" fmla="*/ 53788 w 423582"/>
              <a:gd name="connsiteY6" fmla="*/ 490817 h 1801905"/>
              <a:gd name="connsiteX7" fmla="*/ 26894 w 423582"/>
              <a:gd name="connsiteY7" fmla="*/ 537882 h 1801905"/>
              <a:gd name="connsiteX8" fmla="*/ 0 w 423582"/>
              <a:gd name="connsiteY8" fmla="*/ 551329 h 1801905"/>
              <a:gd name="connsiteX9" fmla="*/ 60512 w 423582"/>
              <a:gd name="connsiteY9" fmla="*/ 840441 h 1801905"/>
              <a:gd name="connsiteX10" fmla="*/ 147918 w 423582"/>
              <a:gd name="connsiteY10" fmla="*/ 1210235 h 1801905"/>
              <a:gd name="connsiteX11" fmla="*/ 201706 w 423582"/>
              <a:gd name="connsiteY11" fmla="*/ 1411941 h 1801905"/>
              <a:gd name="connsiteX12" fmla="*/ 268941 w 423582"/>
              <a:gd name="connsiteY12" fmla="*/ 1580029 h 1801905"/>
              <a:gd name="connsiteX13" fmla="*/ 349624 w 423582"/>
              <a:gd name="connsiteY13" fmla="*/ 1701053 h 1801905"/>
              <a:gd name="connsiteX14" fmla="*/ 423582 w 423582"/>
              <a:gd name="connsiteY14" fmla="*/ 1801905 h 1801905"/>
              <a:gd name="connsiteX15" fmla="*/ 416859 w 423582"/>
              <a:gd name="connsiteY15" fmla="*/ 0 h 180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3582" h="1801905">
                <a:moveTo>
                  <a:pt x="416859" y="0"/>
                </a:moveTo>
                <a:lnTo>
                  <a:pt x="322730" y="40341"/>
                </a:lnTo>
                <a:lnTo>
                  <a:pt x="268941" y="60511"/>
                </a:lnTo>
                <a:lnTo>
                  <a:pt x="215153" y="141194"/>
                </a:lnTo>
                <a:lnTo>
                  <a:pt x="147918" y="289111"/>
                </a:lnTo>
                <a:lnTo>
                  <a:pt x="94130" y="423582"/>
                </a:lnTo>
                <a:lnTo>
                  <a:pt x="53788" y="490817"/>
                </a:lnTo>
                <a:lnTo>
                  <a:pt x="26894" y="537882"/>
                </a:lnTo>
                <a:lnTo>
                  <a:pt x="0" y="551329"/>
                </a:lnTo>
                <a:lnTo>
                  <a:pt x="60512" y="840441"/>
                </a:lnTo>
                <a:lnTo>
                  <a:pt x="147918" y="1210235"/>
                </a:lnTo>
                <a:lnTo>
                  <a:pt x="201706" y="1411941"/>
                </a:lnTo>
                <a:lnTo>
                  <a:pt x="268941" y="1580029"/>
                </a:lnTo>
                <a:lnTo>
                  <a:pt x="349624" y="1701053"/>
                </a:lnTo>
                <a:lnTo>
                  <a:pt x="423582" y="1801905"/>
                </a:lnTo>
                <a:lnTo>
                  <a:pt x="416859" y="0"/>
                </a:lnTo>
                <a:close/>
              </a:path>
            </a:pathLst>
          </a:custGeom>
          <a:solidFill>
            <a:schemeClr val="accent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909AA2CA-0796-3D43-9206-8C04D2979602}"/>
              </a:ext>
            </a:extLst>
          </p:cNvPr>
          <p:cNvSpPr/>
          <p:nvPr/>
        </p:nvSpPr>
        <p:spPr>
          <a:xfrm>
            <a:off x="4846320" y="3812558"/>
            <a:ext cx="813816" cy="2231136"/>
          </a:xfrm>
          <a:custGeom>
            <a:avLst/>
            <a:gdLst>
              <a:gd name="connsiteX0" fmla="*/ 0 w 813816"/>
              <a:gd name="connsiteY0" fmla="*/ 137160 h 2231136"/>
              <a:gd name="connsiteX1" fmla="*/ 109728 w 813816"/>
              <a:gd name="connsiteY1" fmla="*/ 219456 h 2231136"/>
              <a:gd name="connsiteX2" fmla="*/ 164592 w 813816"/>
              <a:gd name="connsiteY2" fmla="*/ 347472 h 2231136"/>
              <a:gd name="connsiteX3" fmla="*/ 201168 w 813816"/>
              <a:gd name="connsiteY3" fmla="*/ 402336 h 2231136"/>
              <a:gd name="connsiteX4" fmla="*/ 210312 w 813816"/>
              <a:gd name="connsiteY4" fmla="*/ 411480 h 2231136"/>
              <a:gd name="connsiteX5" fmla="*/ 265176 w 813816"/>
              <a:gd name="connsiteY5" fmla="*/ 402336 h 2231136"/>
              <a:gd name="connsiteX6" fmla="*/ 338328 w 813816"/>
              <a:gd name="connsiteY6" fmla="*/ 301752 h 2231136"/>
              <a:gd name="connsiteX7" fmla="*/ 356616 w 813816"/>
              <a:gd name="connsiteY7" fmla="*/ 192024 h 2231136"/>
              <a:gd name="connsiteX8" fmla="*/ 356616 w 813816"/>
              <a:gd name="connsiteY8" fmla="*/ 137160 h 2231136"/>
              <a:gd name="connsiteX9" fmla="*/ 384048 w 813816"/>
              <a:gd name="connsiteY9" fmla="*/ 91440 h 2231136"/>
              <a:gd name="connsiteX10" fmla="*/ 429768 w 813816"/>
              <a:gd name="connsiteY10" fmla="*/ 9144 h 2231136"/>
              <a:gd name="connsiteX11" fmla="*/ 457200 w 813816"/>
              <a:gd name="connsiteY11" fmla="*/ 0 h 2231136"/>
              <a:gd name="connsiteX12" fmla="*/ 539496 w 813816"/>
              <a:gd name="connsiteY12" fmla="*/ 54864 h 2231136"/>
              <a:gd name="connsiteX13" fmla="*/ 649224 w 813816"/>
              <a:gd name="connsiteY13" fmla="*/ 164592 h 2231136"/>
              <a:gd name="connsiteX14" fmla="*/ 731520 w 813816"/>
              <a:gd name="connsiteY14" fmla="*/ 219456 h 2231136"/>
              <a:gd name="connsiteX15" fmla="*/ 813816 w 813816"/>
              <a:gd name="connsiteY15" fmla="*/ 274320 h 2231136"/>
              <a:gd name="connsiteX16" fmla="*/ 713232 w 813816"/>
              <a:gd name="connsiteY16" fmla="*/ 795528 h 2231136"/>
              <a:gd name="connsiteX17" fmla="*/ 576072 w 813816"/>
              <a:gd name="connsiteY17" fmla="*/ 1362456 h 2231136"/>
              <a:gd name="connsiteX18" fmla="*/ 466344 w 813816"/>
              <a:gd name="connsiteY18" fmla="*/ 1673352 h 2231136"/>
              <a:gd name="connsiteX19" fmla="*/ 365760 w 813816"/>
              <a:gd name="connsiteY19" fmla="*/ 1938528 h 2231136"/>
              <a:gd name="connsiteX20" fmla="*/ 283464 w 813816"/>
              <a:gd name="connsiteY20" fmla="*/ 2121408 h 2231136"/>
              <a:gd name="connsiteX21" fmla="*/ 246888 w 813816"/>
              <a:gd name="connsiteY21" fmla="*/ 2167128 h 2231136"/>
              <a:gd name="connsiteX22" fmla="*/ 192024 w 813816"/>
              <a:gd name="connsiteY22" fmla="*/ 2194560 h 2231136"/>
              <a:gd name="connsiteX23" fmla="*/ 73152 w 813816"/>
              <a:gd name="connsiteY23" fmla="*/ 2221992 h 2231136"/>
              <a:gd name="connsiteX24" fmla="*/ 9144 w 813816"/>
              <a:gd name="connsiteY24" fmla="*/ 2231136 h 2231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3816" h="2231136">
                <a:moveTo>
                  <a:pt x="0" y="137160"/>
                </a:moveTo>
                <a:lnTo>
                  <a:pt x="109728" y="219456"/>
                </a:lnTo>
                <a:lnTo>
                  <a:pt x="164592" y="347472"/>
                </a:lnTo>
                <a:lnTo>
                  <a:pt x="201168" y="402336"/>
                </a:lnTo>
                <a:lnTo>
                  <a:pt x="210312" y="411480"/>
                </a:lnTo>
                <a:lnTo>
                  <a:pt x="265176" y="402336"/>
                </a:lnTo>
                <a:lnTo>
                  <a:pt x="338328" y="301752"/>
                </a:lnTo>
                <a:lnTo>
                  <a:pt x="356616" y="192024"/>
                </a:lnTo>
                <a:lnTo>
                  <a:pt x="356616" y="137160"/>
                </a:lnTo>
                <a:lnTo>
                  <a:pt x="384048" y="91440"/>
                </a:lnTo>
                <a:lnTo>
                  <a:pt x="429768" y="9144"/>
                </a:lnTo>
                <a:lnTo>
                  <a:pt x="457200" y="0"/>
                </a:lnTo>
                <a:lnTo>
                  <a:pt x="539496" y="54864"/>
                </a:lnTo>
                <a:lnTo>
                  <a:pt x="649224" y="164592"/>
                </a:lnTo>
                <a:lnTo>
                  <a:pt x="731520" y="219456"/>
                </a:lnTo>
                <a:lnTo>
                  <a:pt x="813816" y="274320"/>
                </a:lnTo>
                <a:lnTo>
                  <a:pt x="713232" y="795528"/>
                </a:lnTo>
                <a:lnTo>
                  <a:pt x="576072" y="1362456"/>
                </a:lnTo>
                <a:lnTo>
                  <a:pt x="466344" y="1673352"/>
                </a:lnTo>
                <a:lnTo>
                  <a:pt x="365760" y="1938528"/>
                </a:lnTo>
                <a:lnTo>
                  <a:pt x="283464" y="2121408"/>
                </a:lnTo>
                <a:lnTo>
                  <a:pt x="246888" y="2167128"/>
                </a:lnTo>
                <a:lnTo>
                  <a:pt x="192024" y="2194560"/>
                </a:lnTo>
                <a:lnTo>
                  <a:pt x="73152" y="2221992"/>
                </a:lnTo>
                <a:lnTo>
                  <a:pt x="9144" y="2231136"/>
                </a:lnTo>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a:extLst>
              <a:ext uri="{FF2B5EF4-FFF2-40B4-BE49-F238E27FC236}">
                <a16:creationId xmlns:a16="http://schemas.microsoft.com/office/drawing/2014/main" id="{4D518AAA-0273-B54F-8F86-F72230AC7D26}"/>
              </a:ext>
            </a:extLst>
          </p:cNvPr>
          <p:cNvSpPr/>
          <p:nvPr/>
        </p:nvSpPr>
        <p:spPr>
          <a:xfrm>
            <a:off x="7067107" y="3938306"/>
            <a:ext cx="276446" cy="2091069"/>
          </a:xfrm>
          <a:custGeom>
            <a:avLst/>
            <a:gdLst>
              <a:gd name="connsiteX0" fmla="*/ 0 w 276446"/>
              <a:gd name="connsiteY0" fmla="*/ 170121 h 2091069"/>
              <a:gd name="connsiteX1" fmla="*/ 85060 w 276446"/>
              <a:gd name="connsiteY1" fmla="*/ 148856 h 2091069"/>
              <a:gd name="connsiteX2" fmla="*/ 148856 w 276446"/>
              <a:gd name="connsiteY2" fmla="*/ 92149 h 2091069"/>
              <a:gd name="connsiteX3" fmla="*/ 191386 w 276446"/>
              <a:gd name="connsiteY3" fmla="*/ 35442 h 2091069"/>
              <a:gd name="connsiteX4" fmla="*/ 219740 w 276446"/>
              <a:gd name="connsiteY4" fmla="*/ 14176 h 2091069"/>
              <a:gd name="connsiteX5" fmla="*/ 269358 w 276446"/>
              <a:gd name="connsiteY5" fmla="*/ 0 h 2091069"/>
              <a:gd name="connsiteX6" fmla="*/ 276446 w 276446"/>
              <a:gd name="connsiteY6" fmla="*/ 2091069 h 2091069"/>
              <a:gd name="connsiteX7" fmla="*/ 163033 w 276446"/>
              <a:gd name="connsiteY7" fmla="*/ 2076893 h 2091069"/>
              <a:gd name="connsiteX8" fmla="*/ 70884 w 276446"/>
              <a:gd name="connsiteY8" fmla="*/ 2020186 h 2091069"/>
              <a:gd name="connsiteX9" fmla="*/ 7088 w 276446"/>
              <a:gd name="connsiteY9" fmla="*/ 1963479 h 209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446" h="2091069">
                <a:moveTo>
                  <a:pt x="0" y="170121"/>
                </a:moveTo>
                <a:lnTo>
                  <a:pt x="85060" y="148856"/>
                </a:lnTo>
                <a:lnTo>
                  <a:pt x="148856" y="92149"/>
                </a:lnTo>
                <a:lnTo>
                  <a:pt x="191386" y="35442"/>
                </a:lnTo>
                <a:lnTo>
                  <a:pt x="219740" y="14176"/>
                </a:lnTo>
                <a:lnTo>
                  <a:pt x="269358" y="0"/>
                </a:lnTo>
                <a:cubicBezTo>
                  <a:pt x="271721" y="697023"/>
                  <a:pt x="274083" y="1394046"/>
                  <a:pt x="276446" y="2091069"/>
                </a:cubicBezTo>
                <a:lnTo>
                  <a:pt x="163033" y="2076893"/>
                </a:lnTo>
                <a:lnTo>
                  <a:pt x="70884" y="2020186"/>
                </a:lnTo>
                <a:lnTo>
                  <a:pt x="7088" y="1963479"/>
                </a:lnTo>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45">
            <a:extLst>
              <a:ext uri="{FF2B5EF4-FFF2-40B4-BE49-F238E27FC236}">
                <a16:creationId xmlns:a16="http://schemas.microsoft.com/office/drawing/2014/main" id="{02EB8317-E789-2541-AD26-6A50352ABED8}"/>
              </a:ext>
            </a:extLst>
          </p:cNvPr>
          <p:cNvSpPr/>
          <p:nvPr/>
        </p:nvSpPr>
        <p:spPr>
          <a:xfrm>
            <a:off x="6134986" y="2729738"/>
            <a:ext cx="515679" cy="1961707"/>
          </a:xfrm>
          <a:custGeom>
            <a:avLst/>
            <a:gdLst>
              <a:gd name="connsiteX0" fmla="*/ 0 w 515679"/>
              <a:gd name="connsiteY0" fmla="*/ 0 h 1961707"/>
              <a:gd name="connsiteX1" fmla="*/ 69112 w 515679"/>
              <a:gd name="connsiteY1" fmla="*/ 95693 h 1961707"/>
              <a:gd name="connsiteX2" fmla="*/ 95693 w 515679"/>
              <a:gd name="connsiteY2" fmla="*/ 191386 h 1961707"/>
              <a:gd name="connsiteX3" fmla="*/ 159488 w 515679"/>
              <a:gd name="connsiteY3" fmla="*/ 377456 h 1961707"/>
              <a:gd name="connsiteX4" fmla="*/ 217967 w 515679"/>
              <a:gd name="connsiteY4" fmla="*/ 611372 h 1961707"/>
              <a:gd name="connsiteX5" fmla="*/ 313661 w 515679"/>
              <a:gd name="connsiteY5" fmla="*/ 1031358 h 1961707"/>
              <a:gd name="connsiteX6" fmla="*/ 388088 w 515679"/>
              <a:gd name="connsiteY6" fmla="*/ 1323754 h 1961707"/>
              <a:gd name="connsiteX7" fmla="*/ 515679 w 515679"/>
              <a:gd name="connsiteY7" fmla="*/ 1940442 h 1961707"/>
              <a:gd name="connsiteX8" fmla="*/ 473149 w 515679"/>
              <a:gd name="connsiteY8" fmla="*/ 1961707 h 1961707"/>
              <a:gd name="connsiteX9" fmla="*/ 430619 w 515679"/>
              <a:gd name="connsiteY9" fmla="*/ 1945758 h 1961707"/>
              <a:gd name="connsiteX10" fmla="*/ 430619 w 515679"/>
              <a:gd name="connsiteY10" fmla="*/ 1945758 h 1961707"/>
              <a:gd name="connsiteX11" fmla="*/ 361507 w 515679"/>
              <a:gd name="connsiteY11" fmla="*/ 1892596 h 1961707"/>
              <a:gd name="connsiteX12" fmla="*/ 292395 w 515679"/>
              <a:gd name="connsiteY12" fmla="*/ 1834117 h 1961707"/>
              <a:gd name="connsiteX13" fmla="*/ 249865 w 515679"/>
              <a:gd name="connsiteY13" fmla="*/ 1754372 h 1961707"/>
              <a:gd name="connsiteX14" fmla="*/ 159488 w 515679"/>
              <a:gd name="connsiteY14" fmla="*/ 1637414 h 1961707"/>
              <a:gd name="connsiteX15" fmla="*/ 79744 w 515679"/>
              <a:gd name="connsiteY15" fmla="*/ 1536405 h 1961707"/>
              <a:gd name="connsiteX16" fmla="*/ 42530 w 515679"/>
              <a:gd name="connsiteY16" fmla="*/ 1483242 h 1961707"/>
              <a:gd name="connsiteX17" fmla="*/ 0 w 515679"/>
              <a:gd name="connsiteY17" fmla="*/ 1435396 h 1961707"/>
              <a:gd name="connsiteX18" fmla="*/ 0 w 515679"/>
              <a:gd name="connsiteY18" fmla="*/ 0 h 1961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5679" h="1961707">
                <a:moveTo>
                  <a:pt x="0" y="0"/>
                </a:moveTo>
                <a:lnTo>
                  <a:pt x="69112" y="95693"/>
                </a:lnTo>
                <a:lnTo>
                  <a:pt x="95693" y="191386"/>
                </a:lnTo>
                <a:lnTo>
                  <a:pt x="159488" y="377456"/>
                </a:lnTo>
                <a:lnTo>
                  <a:pt x="217967" y="611372"/>
                </a:lnTo>
                <a:lnTo>
                  <a:pt x="313661" y="1031358"/>
                </a:lnTo>
                <a:lnTo>
                  <a:pt x="388088" y="1323754"/>
                </a:lnTo>
                <a:lnTo>
                  <a:pt x="515679" y="1940442"/>
                </a:lnTo>
                <a:lnTo>
                  <a:pt x="473149" y="1961707"/>
                </a:lnTo>
                <a:lnTo>
                  <a:pt x="430619" y="1945758"/>
                </a:lnTo>
                <a:lnTo>
                  <a:pt x="430619" y="1945758"/>
                </a:lnTo>
                <a:lnTo>
                  <a:pt x="361507" y="1892596"/>
                </a:lnTo>
                <a:lnTo>
                  <a:pt x="292395" y="1834117"/>
                </a:lnTo>
                <a:lnTo>
                  <a:pt x="249865" y="1754372"/>
                </a:lnTo>
                <a:lnTo>
                  <a:pt x="159488" y="1637414"/>
                </a:lnTo>
                <a:lnTo>
                  <a:pt x="79744" y="1536405"/>
                </a:lnTo>
                <a:lnTo>
                  <a:pt x="42530" y="1483242"/>
                </a:lnTo>
                <a:lnTo>
                  <a:pt x="0" y="1435396"/>
                </a:lnTo>
                <a:lnTo>
                  <a:pt x="0" y="0"/>
                </a:lnTo>
                <a:close/>
              </a:path>
            </a:pathLst>
          </a:cu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46">
            <a:extLst>
              <a:ext uri="{FF2B5EF4-FFF2-40B4-BE49-F238E27FC236}">
                <a16:creationId xmlns:a16="http://schemas.microsoft.com/office/drawing/2014/main" id="{AA6DE0A8-0FBD-4B4F-8600-56853C1EC7DF}"/>
              </a:ext>
            </a:extLst>
          </p:cNvPr>
          <p:cNvSpPr/>
          <p:nvPr/>
        </p:nvSpPr>
        <p:spPr>
          <a:xfrm>
            <a:off x="5681382" y="2717698"/>
            <a:ext cx="450477" cy="1438836"/>
          </a:xfrm>
          <a:custGeom>
            <a:avLst/>
            <a:gdLst>
              <a:gd name="connsiteX0" fmla="*/ 443753 w 450477"/>
              <a:gd name="connsiteY0" fmla="*/ 0 h 1438836"/>
              <a:gd name="connsiteX1" fmla="*/ 450477 w 450477"/>
              <a:gd name="connsiteY1" fmla="*/ 1438836 h 1438836"/>
              <a:gd name="connsiteX2" fmla="*/ 342900 w 450477"/>
              <a:gd name="connsiteY2" fmla="*/ 1331259 h 1438836"/>
              <a:gd name="connsiteX3" fmla="*/ 289112 w 450477"/>
              <a:gd name="connsiteY3" fmla="*/ 1284195 h 1438836"/>
              <a:gd name="connsiteX4" fmla="*/ 289112 w 450477"/>
              <a:gd name="connsiteY4" fmla="*/ 1284195 h 1438836"/>
              <a:gd name="connsiteX5" fmla="*/ 194983 w 450477"/>
              <a:gd name="connsiteY5" fmla="*/ 1243853 h 1438836"/>
              <a:gd name="connsiteX6" fmla="*/ 168089 w 450477"/>
              <a:gd name="connsiteY6" fmla="*/ 1243853 h 1438836"/>
              <a:gd name="connsiteX7" fmla="*/ 134471 w 450477"/>
              <a:gd name="connsiteY7" fmla="*/ 1264024 h 1438836"/>
              <a:gd name="connsiteX8" fmla="*/ 100853 w 450477"/>
              <a:gd name="connsiteY8" fmla="*/ 1317812 h 1438836"/>
              <a:gd name="connsiteX9" fmla="*/ 80683 w 450477"/>
              <a:gd name="connsiteY9" fmla="*/ 1344706 h 1438836"/>
              <a:gd name="connsiteX10" fmla="*/ 40342 w 450477"/>
              <a:gd name="connsiteY10" fmla="*/ 1358153 h 1438836"/>
              <a:gd name="connsiteX11" fmla="*/ 40342 w 450477"/>
              <a:gd name="connsiteY11" fmla="*/ 1358153 h 1438836"/>
              <a:gd name="connsiteX12" fmla="*/ 0 w 450477"/>
              <a:gd name="connsiteY12" fmla="*/ 1270748 h 1438836"/>
              <a:gd name="connsiteX13" fmla="*/ 114300 w 450477"/>
              <a:gd name="connsiteY13" fmla="*/ 779930 h 1438836"/>
              <a:gd name="connsiteX14" fmla="*/ 201706 w 450477"/>
              <a:gd name="connsiteY14" fmla="*/ 437030 h 1438836"/>
              <a:gd name="connsiteX15" fmla="*/ 282389 w 450477"/>
              <a:gd name="connsiteY15" fmla="*/ 194983 h 1438836"/>
              <a:gd name="connsiteX16" fmla="*/ 356347 w 450477"/>
              <a:gd name="connsiteY16" fmla="*/ 40342 h 1438836"/>
              <a:gd name="connsiteX17" fmla="*/ 443753 w 450477"/>
              <a:gd name="connsiteY17" fmla="*/ 0 h 1438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0477" h="1438836">
                <a:moveTo>
                  <a:pt x="443753" y="0"/>
                </a:moveTo>
                <a:cubicBezTo>
                  <a:pt x="445994" y="479612"/>
                  <a:pt x="448236" y="959224"/>
                  <a:pt x="450477" y="1438836"/>
                </a:cubicBezTo>
                <a:lnTo>
                  <a:pt x="342900" y="1331259"/>
                </a:lnTo>
                <a:lnTo>
                  <a:pt x="289112" y="1284195"/>
                </a:lnTo>
                <a:lnTo>
                  <a:pt x="289112" y="1284195"/>
                </a:lnTo>
                <a:lnTo>
                  <a:pt x="194983" y="1243853"/>
                </a:lnTo>
                <a:lnTo>
                  <a:pt x="168089" y="1243853"/>
                </a:lnTo>
                <a:lnTo>
                  <a:pt x="134471" y="1264024"/>
                </a:lnTo>
                <a:lnTo>
                  <a:pt x="100853" y="1317812"/>
                </a:lnTo>
                <a:lnTo>
                  <a:pt x="80683" y="1344706"/>
                </a:lnTo>
                <a:lnTo>
                  <a:pt x="40342" y="1358153"/>
                </a:lnTo>
                <a:lnTo>
                  <a:pt x="40342" y="1358153"/>
                </a:lnTo>
                <a:lnTo>
                  <a:pt x="0" y="1270748"/>
                </a:lnTo>
                <a:lnTo>
                  <a:pt x="114300" y="779930"/>
                </a:lnTo>
                <a:lnTo>
                  <a:pt x="201706" y="437030"/>
                </a:lnTo>
                <a:lnTo>
                  <a:pt x="282389" y="194983"/>
                </a:lnTo>
                <a:lnTo>
                  <a:pt x="356347" y="40342"/>
                </a:lnTo>
                <a:lnTo>
                  <a:pt x="443753" y="0"/>
                </a:lnTo>
                <a:close/>
              </a:path>
            </a:pathLst>
          </a:cu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a:extLst>
              <a:ext uri="{FF2B5EF4-FFF2-40B4-BE49-F238E27FC236}">
                <a16:creationId xmlns:a16="http://schemas.microsoft.com/office/drawing/2014/main" id="{C5FA5D68-9F10-DC49-99F6-DC3A7E1F05A6}"/>
              </a:ext>
            </a:extLst>
          </p:cNvPr>
          <p:cNvSpPr/>
          <p:nvPr/>
        </p:nvSpPr>
        <p:spPr>
          <a:xfrm>
            <a:off x="4855464" y="3801253"/>
            <a:ext cx="2478024" cy="894325"/>
          </a:xfrm>
          <a:custGeom>
            <a:avLst/>
            <a:gdLst>
              <a:gd name="connsiteX0" fmla="*/ 0 w 2478024"/>
              <a:gd name="connsiteY0" fmla="*/ 130177 h 894325"/>
              <a:gd name="connsiteX1" fmla="*/ 91440 w 2478024"/>
              <a:gd name="connsiteY1" fmla="*/ 230761 h 894325"/>
              <a:gd name="connsiteX2" fmla="*/ 164592 w 2478024"/>
              <a:gd name="connsiteY2" fmla="*/ 367921 h 894325"/>
              <a:gd name="connsiteX3" fmla="*/ 210312 w 2478024"/>
              <a:gd name="connsiteY3" fmla="*/ 431929 h 894325"/>
              <a:gd name="connsiteX4" fmla="*/ 310896 w 2478024"/>
              <a:gd name="connsiteY4" fmla="*/ 340489 h 894325"/>
              <a:gd name="connsiteX5" fmla="*/ 356616 w 2478024"/>
              <a:gd name="connsiteY5" fmla="*/ 148465 h 894325"/>
              <a:gd name="connsiteX6" fmla="*/ 420624 w 2478024"/>
              <a:gd name="connsiteY6" fmla="*/ 11305 h 894325"/>
              <a:gd name="connsiteX7" fmla="*/ 475488 w 2478024"/>
              <a:gd name="connsiteY7" fmla="*/ 20449 h 894325"/>
              <a:gd name="connsiteX8" fmla="*/ 585216 w 2478024"/>
              <a:gd name="connsiteY8" fmla="*/ 121033 h 894325"/>
              <a:gd name="connsiteX9" fmla="*/ 777240 w 2478024"/>
              <a:gd name="connsiteY9" fmla="*/ 258193 h 894325"/>
              <a:gd name="connsiteX10" fmla="*/ 868680 w 2478024"/>
              <a:gd name="connsiteY10" fmla="*/ 285625 h 894325"/>
              <a:gd name="connsiteX11" fmla="*/ 932688 w 2478024"/>
              <a:gd name="connsiteY11" fmla="*/ 203329 h 894325"/>
              <a:gd name="connsiteX12" fmla="*/ 1033272 w 2478024"/>
              <a:gd name="connsiteY12" fmla="*/ 157609 h 894325"/>
              <a:gd name="connsiteX13" fmla="*/ 1225296 w 2478024"/>
              <a:gd name="connsiteY13" fmla="*/ 285625 h 894325"/>
              <a:gd name="connsiteX14" fmla="*/ 1362456 w 2478024"/>
              <a:gd name="connsiteY14" fmla="*/ 441073 h 894325"/>
              <a:gd name="connsiteX15" fmla="*/ 1517904 w 2478024"/>
              <a:gd name="connsiteY15" fmla="*/ 678817 h 894325"/>
              <a:gd name="connsiteX16" fmla="*/ 1682496 w 2478024"/>
              <a:gd name="connsiteY16" fmla="*/ 870841 h 894325"/>
              <a:gd name="connsiteX17" fmla="*/ 1764792 w 2478024"/>
              <a:gd name="connsiteY17" fmla="*/ 889129 h 894325"/>
              <a:gd name="connsiteX18" fmla="*/ 1837944 w 2478024"/>
              <a:gd name="connsiteY18" fmla="*/ 852553 h 894325"/>
              <a:gd name="connsiteX19" fmla="*/ 1984248 w 2478024"/>
              <a:gd name="connsiteY19" fmla="*/ 514225 h 894325"/>
              <a:gd name="connsiteX20" fmla="*/ 2057400 w 2478024"/>
              <a:gd name="connsiteY20" fmla="*/ 395353 h 894325"/>
              <a:gd name="connsiteX21" fmla="*/ 2139696 w 2478024"/>
              <a:gd name="connsiteY21" fmla="*/ 340489 h 894325"/>
              <a:gd name="connsiteX22" fmla="*/ 2258568 w 2478024"/>
              <a:gd name="connsiteY22" fmla="*/ 303913 h 894325"/>
              <a:gd name="connsiteX23" fmla="*/ 2368296 w 2478024"/>
              <a:gd name="connsiteY23" fmla="*/ 230761 h 894325"/>
              <a:gd name="connsiteX24" fmla="*/ 2414016 w 2478024"/>
              <a:gd name="connsiteY24" fmla="*/ 148465 h 894325"/>
              <a:gd name="connsiteX25" fmla="*/ 2478024 w 2478024"/>
              <a:gd name="connsiteY25" fmla="*/ 130177 h 89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78024" h="894325">
                <a:moveTo>
                  <a:pt x="0" y="130177"/>
                </a:moveTo>
                <a:cubicBezTo>
                  <a:pt x="32004" y="160657"/>
                  <a:pt x="64008" y="191137"/>
                  <a:pt x="91440" y="230761"/>
                </a:cubicBezTo>
                <a:cubicBezTo>
                  <a:pt x="118872" y="270385"/>
                  <a:pt x="144780" y="334393"/>
                  <a:pt x="164592" y="367921"/>
                </a:cubicBezTo>
                <a:cubicBezTo>
                  <a:pt x="184404" y="401449"/>
                  <a:pt x="185928" y="436501"/>
                  <a:pt x="210312" y="431929"/>
                </a:cubicBezTo>
                <a:cubicBezTo>
                  <a:pt x="234696" y="427357"/>
                  <a:pt x="286512" y="387733"/>
                  <a:pt x="310896" y="340489"/>
                </a:cubicBezTo>
                <a:cubicBezTo>
                  <a:pt x="335280" y="293245"/>
                  <a:pt x="338328" y="203329"/>
                  <a:pt x="356616" y="148465"/>
                </a:cubicBezTo>
                <a:cubicBezTo>
                  <a:pt x="374904" y="93601"/>
                  <a:pt x="420624" y="11305"/>
                  <a:pt x="420624" y="11305"/>
                </a:cubicBezTo>
                <a:cubicBezTo>
                  <a:pt x="440436" y="-10031"/>
                  <a:pt x="448056" y="2161"/>
                  <a:pt x="475488" y="20449"/>
                </a:cubicBezTo>
                <a:cubicBezTo>
                  <a:pt x="502920" y="38737"/>
                  <a:pt x="534924" y="81409"/>
                  <a:pt x="585216" y="121033"/>
                </a:cubicBezTo>
                <a:cubicBezTo>
                  <a:pt x="635508" y="160657"/>
                  <a:pt x="729996" y="230761"/>
                  <a:pt x="777240" y="258193"/>
                </a:cubicBezTo>
                <a:cubicBezTo>
                  <a:pt x="824484" y="285625"/>
                  <a:pt x="842772" y="294769"/>
                  <a:pt x="868680" y="285625"/>
                </a:cubicBezTo>
                <a:cubicBezTo>
                  <a:pt x="894588" y="276481"/>
                  <a:pt x="905256" y="224665"/>
                  <a:pt x="932688" y="203329"/>
                </a:cubicBezTo>
                <a:cubicBezTo>
                  <a:pt x="960120" y="181993"/>
                  <a:pt x="984504" y="143893"/>
                  <a:pt x="1033272" y="157609"/>
                </a:cubicBezTo>
                <a:cubicBezTo>
                  <a:pt x="1082040" y="171325"/>
                  <a:pt x="1170432" y="238381"/>
                  <a:pt x="1225296" y="285625"/>
                </a:cubicBezTo>
                <a:cubicBezTo>
                  <a:pt x="1280160" y="332869"/>
                  <a:pt x="1313688" y="375541"/>
                  <a:pt x="1362456" y="441073"/>
                </a:cubicBezTo>
                <a:cubicBezTo>
                  <a:pt x="1411224" y="506605"/>
                  <a:pt x="1464564" y="607189"/>
                  <a:pt x="1517904" y="678817"/>
                </a:cubicBezTo>
                <a:cubicBezTo>
                  <a:pt x="1571244" y="750445"/>
                  <a:pt x="1641348" y="835789"/>
                  <a:pt x="1682496" y="870841"/>
                </a:cubicBezTo>
                <a:cubicBezTo>
                  <a:pt x="1723644" y="905893"/>
                  <a:pt x="1738884" y="892177"/>
                  <a:pt x="1764792" y="889129"/>
                </a:cubicBezTo>
                <a:cubicBezTo>
                  <a:pt x="1790700" y="886081"/>
                  <a:pt x="1801368" y="915037"/>
                  <a:pt x="1837944" y="852553"/>
                </a:cubicBezTo>
                <a:cubicBezTo>
                  <a:pt x="1874520" y="790069"/>
                  <a:pt x="1947672" y="590425"/>
                  <a:pt x="1984248" y="514225"/>
                </a:cubicBezTo>
                <a:cubicBezTo>
                  <a:pt x="2020824" y="438025"/>
                  <a:pt x="2031492" y="424309"/>
                  <a:pt x="2057400" y="395353"/>
                </a:cubicBezTo>
                <a:cubicBezTo>
                  <a:pt x="2083308" y="366397"/>
                  <a:pt x="2106168" y="355729"/>
                  <a:pt x="2139696" y="340489"/>
                </a:cubicBezTo>
                <a:cubicBezTo>
                  <a:pt x="2173224" y="325249"/>
                  <a:pt x="2220468" y="322201"/>
                  <a:pt x="2258568" y="303913"/>
                </a:cubicBezTo>
                <a:cubicBezTo>
                  <a:pt x="2296668" y="285625"/>
                  <a:pt x="2342388" y="256669"/>
                  <a:pt x="2368296" y="230761"/>
                </a:cubicBezTo>
                <a:cubicBezTo>
                  <a:pt x="2394204" y="204853"/>
                  <a:pt x="2395728" y="165229"/>
                  <a:pt x="2414016" y="148465"/>
                </a:cubicBezTo>
                <a:cubicBezTo>
                  <a:pt x="2432304" y="131701"/>
                  <a:pt x="2455164" y="130939"/>
                  <a:pt x="2478024" y="130177"/>
                </a:cubicBezTo>
              </a:path>
            </a:pathLst>
          </a:custGeom>
          <a:noFill/>
          <a:ln w="127000">
            <a:solidFill>
              <a:srgbClr val="00B0F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48">
            <a:extLst>
              <a:ext uri="{FF2B5EF4-FFF2-40B4-BE49-F238E27FC236}">
                <a16:creationId xmlns:a16="http://schemas.microsoft.com/office/drawing/2014/main" id="{FD355DA3-D068-2343-A1DE-6F2DE35F1B9E}"/>
              </a:ext>
            </a:extLst>
          </p:cNvPr>
          <p:cNvSpPr/>
          <p:nvPr/>
        </p:nvSpPr>
        <p:spPr>
          <a:xfrm>
            <a:off x="4855535" y="2717296"/>
            <a:ext cx="2488018" cy="3326561"/>
          </a:xfrm>
          <a:custGeom>
            <a:avLst/>
            <a:gdLst>
              <a:gd name="connsiteX0" fmla="*/ 0 w 2488018"/>
              <a:gd name="connsiteY0" fmla="*/ 3326256 h 3326561"/>
              <a:gd name="connsiteX1" fmla="*/ 113414 w 2488018"/>
              <a:gd name="connsiteY1" fmla="*/ 3319168 h 3326561"/>
              <a:gd name="connsiteX2" fmla="*/ 212651 w 2488018"/>
              <a:gd name="connsiteY2" fmla="*/ 3276638 h 3326561"/>
              <a:gd name="connsiteX3" fmla="*/ 283535 w 2488018"/>
              <a:gd name="connsiteY3" fmla="*/ 3212842 h 3326561"/>
              <a:gd name="connsiteX4" fmla="*/ 354418 w 2488018"/>
              <a:gd name="connsiteY4" fmla="*/ 3049810 h 3326561"/>
              <a:gd name="connsiteX5" fmla="*/ 482009 w 2488018"/>
              <a:gd name="connsiteY5" fmla="*/ 2730833 h 3326561"/>
              <a:gd name="connsiteX6" fmla="*/ 609600 w 2488018"/>
              <a:gd name="connsiteY6" fmla="*/ 2284266 h 3326561"/>
              <a:gd name="connsiteX7" fmla="*/ 694660 w 2488018"/>
              <a:gd name="connsiteY7" fmla="*/ 1880228 h 3326561"/>
              <a:gd name="connsiteX8" fmla="*/ 800986 w 2488018"/>
              <a:gd name="connsiteY8" fmla="*/ 1405307 h 3326561"/>
              <a:gd name="connsiteX9" fmla="*/ 886046 w 2488018"/>
              <a:gd name="connsiteY9" fmla="*/ 1001270 h 3326561"/>
              <a:gd name="connsiteX10" fmla="*/ 978195 w 2488018"/>
              <a:gd name="connsiteY10" fmla="*/ 590145 h 3326561"/>
              <a:gd name="connsiteX11" fmla="*/ 1070344 w 2488018"/>
              <a:gd name="connsiteY11" fmla="*/ 285345 h 3326561"/>
              <a:gd name="connsiteX12" fmla="*/ 1169581 w 2488018"/>
              <a:gd name="connsiteY12" fmla="*/ 79782 h 3326561"/>
              <a:gd name="connsiteX13" fmla="*/ 1190846 w 2488018"/>
              <a:gd name="connsiteY13" fmla="*/ 8898 h 3326561"/>
              <a:gd name="connsiteX14" fmla="*/ 1233377 w 2488018"/>
              <a:gd name="connsiteY14" fmla="*/ 1810 h 3326561"/>
              <a:gd name="connsiteX15" fmla="*/ 1290084 w 2488018"/>
              <a:gd name="connsiteY15" fmla="*/ 15986 h 3326561"/>
              <a:gd name="connsiteX16" fmla="*/ 1353879 w 2488018"/>
              <a:gd name="connsiteY16" fmla="*/ 129400 h 3326561"/>
              <a:gd name="connsiteX17" fmla="*/ 1424763 w 2488018"/>
              <a:gd name="connsiteY17" fmla="*/ 320786 h 3326561"/>
              <a:gd name="connsiteX18" fmla="*/ 1516912 w 2488018"/>
              <a:gd name="connsiteY18" fmla="*/ 703559 h 3326561"/>
              <a:gd name="connsiteX19" fmla="*/ 1672856 w 2488018"/>
              <a:gd name="connsiteY19" fmla="*/ 1348600 h 3326561"/>
              <a:gd name="connsiteX20" fmla="*/ 1878418 w 2488018"/>
              <a:gd name="connsiteY20" fmla="*/ 2312619 h 3326561"/>
              <a:gd name="connsiteX21" fmla="*/ 1963479 w 2488018"/>
              <a:gd name="connsiteY21" fmla="*/ 2695391 h 3326561"/>
              <a:gd name="connsiteX22" fmla="*/ 2055628 w 2488018"/>
              <a:gd name="connsiteY22" fmla="*/ 2915131 h 3326561"/>
              <a:gd name="connsiteX23" fmla="*/ 2069805 w 2488018"/>
              <a:gd name="connsiteY23" fmla="*/ 2993103 h 3326561"/>
              <a:gd name="connsiteX24" fmla="*/ 2161953 w 2488018"/>
              <a:gd name="connsiteY24" fmla="*/ 3127782 h 3326561"/>
              <a:gd name="connsiteX25" fmla="*/ 2239925 w 2488018"/>
              <a:gd name="connsiteY25" fmla="*/ 3212842 h 3326561"/>
              <a:gd name="connsiteX26" fmla="*/ 2360428 w 2488018"/>
              <a:gd name="connsiteY26" fmla="*/ 3290814 h 3326561"/>
              <a:gd name="connsiteX27" fmla="*/ 2488018 w 2488018"/>
              <a:gd name="connsiteY27" fmla="*/ 3319168 h 332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88018" h="3326561">
                <a:moveTo>
                  <a:pt x="0" y="3326256"/>
                </a:moveTo>
                <a:cubicBezTo>
                  <a:pt x="38986" y="3326847"/>
                  <a:pt x="77972" y="3327438"/>
                  <a:pt x="113414" y="3319168"/>
                </a:cubicBezTo>
                <a:cubicBezTo>
                  <a:pt x="148856" y="3310898"/>
                  <a:pt x="184298" y="3294359"/>
                  <a:pt x="212651" y="3276638"/>
                </a:cubicBezTo>
                <a:cubicBezTo>
                  <a:pt x="241005" y="3258917"/>
                  <a:pt x="259907" y="3250647"/>
                  <a:pt x="283535" y="3212842"/>
                </a:cubicBezTo>
                <a:cubicBezTo>
                  <a:pt x="307163" y="3175037"/>
                  <a:pt x="321339" y="3130145"/>
                  <a:pt x="354418" y="3049810"/>
                </a:cubicBezTo>
                <a:cubicBezTo>
                  <a:pt x="387497" y="2969475"/>
                  <a:pt x="439479" y="2858424"/>
                  <a:pt x="482009" y="2730833"/>
                </a:cubicBezTo>
                <a:cubicBezTo>
                  <a:pt x="524539" y="2603242"/>
                  <a:pt x="574158" y="2426033"/>
                  <a:pt x="609600" y="2284266"/>
                </a:cubicBezTo>
                <a:cubicBezTo>
                  <a:pt x="645042" y="2142498"/>
                  <a:pt x="662762" y="2026721"/>
                  <a:pt x="694660" y="1880228"/>
                </a:cubicBezTo>
                <a:cubicBezTo>
                  <a:pt x="726558" y="1733735"/>
                  <a:pt x="769088" y="1551800"/>
                  <a:pt x="800986" y="1405307"/>
                </a:cubicBezTo>
                <a:cubicBezTo>
                  <a:pt x="832884" y="1258814"/>
                  <a:pt x="856511" y="1137130"/>
                  <a:pt x="886046" y="1001270"/>
                </a:cubicBezTo>
                <a:cubicBezTo>
                  <a:pt x="915581" y="865410"/>
                  <a:pt x="947479" y="709466"/>
                  <a:pt x="978195" y="590145"/>
                </a:cubicBezTo>
                <a:cubicBezTo>
                  <a:pt x="1008911" y="470824"/>
                  <a:pt x="1038446" y="370405"/>
                  <a:pt x="1070344" y="285345"/>
                </a:cubicBezTo>
                <a:cubicBezTo>
                  <a:pt x="1102242" y="200285"/>
                  <a:pt x="1149497" y="125856"/>
                  <a:pt x="1169581" y="79782"/>
                </a:cubicBezTo>
                <a:cubicBezTo>
                  <a:pt x="1189665" y="33708"/>
                  <a:pt x="1190846" y="8898"/>
                  <a:pt x="1190846" y="8898"/>
                </a:cubicBezTo>
                <a:cubicBezTo>
                  <a:pt x="1201479" y="-4097"/>
                  <a:pt x="1216837" y="629"/>
                  <a:pt x="1233377" y="1810"/>
                </a:cubicBezTo>
                <a:cubicBezTo>
                  <a:pt x="1249917" y="2991"/>
                  <a:pt x="1270000" y="-5279"/>
                  <a:pt x="1290084" y="15986"/>
                </a:cubicBezTo>
                <a:cubicBezTo>
                  <a:pt x="1310168" y="37251"/>
                  <a:pt x="1331433" y="78600"/>
                  <a:pt x="1353879" y="129400"/>
                </a:cubicBezTo>
                <a:cubicBezTo>
                  <a:pt x="1376326" y="180200"/>
                  <a:pt x="1397591" y="225093"/>
                  <a:pt x="1424763" y="320786"/>
                </a:cubicBezTo>
                <a:cubicBezTo>
                  <a:pt x="1451935" y="416479"/>
                  <a:pt x="1516912" y="703559"/>
                  <a:pt x="1516912" y="703559"/>
                </a:cubicBezTo>
                <a:cubicBezTo>
                  <a:pt x="1558261" y="874861"/>
                  <a:pt x="1612605" y="1080423"/>
                  <a:pt x="1672856" y="1348600"/>
                </a:cubicBezTo>
                <a:cubicBezTo>
                  <a:pt x="1733107" y="1616777"/>
                  <a:pt x="1829981" y="2088154"/>
                  <a:pt x="1878418" y="2312619"/>
                </a:cubicBezTo>
                <a:cubicBezTo>
                  <a:pt x="1926855" y="2537084"/>
                  <a:pt x="1933944" y="2594972"/>
                  <a:pt x="1963479" y="2695391"/>
                </a:cubicBezTo>
                <a:cubicBezTo>
                  <a:pt x="1993014" y="2795810"/>
                  <a:pt x="2037907" y="2865513"/>
                  <a:pt x="2055628" y="2915131"/>
                </a:cubicBezTo>
                <a:cubicBezTo>
                  <a:pt x="2073349" y="2964749"/>
                  <a:pt x="2052084" y="2957661"/>
                  <a:pt x="2069805" y="2993103"/>
                </a:cubicBezTo>
                <a:cubicBezTo>
                  <a:pt x="2087526" y="3028545"/>
                  <a:pt x="2133600" y="3091159"/>
                  <a:pt x="2161953" y="3127782"/>
                </a:cubicBezTo>
                <a:cubicBezTo>
                  <a:pt x="2190306" y="3164405"/>
                  <a:pt x="2206846" y="3185670"/>
                  <a:pt x="2239925" y="3212842"/>
                </a:cubicBezTo>
                <a:cubicBezTo>
                  <a:pt x="2273004" y="3240014"/>
                  <a:pt x="2319079" y="3273093"/>
                  <a:pt x="2360428" y="3290814"/>
                </a:cubicBezTo>
                <a:cubicBezTo>
                  <a:pt x="2401777" y="3308535"/>
                  <a:pt x="2444897" y="3313851"/>
                  <a:pt x="2488018" y="3319168"/>
                </a:cubicBezTo>
              </a:path>
            </a:pathLst>
          </a:custGeom>
          <a:noFill/>
          <a:ln w="127000">
            <a:solidFill>
              <a:srgbClr val="17D01A">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3BDB5D6B-B0DF-AF46-8DFF-8352CB55EA7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07347" y="1789396"/>
            <a:ext cx="3508403" cy="4464556"/>
          </a:xfrm>
          <a:prstGeom prst="rect">
            <a:avLst/>
          </a:prstGeom>
        </p:spPr>
      </p:pic>
      <p:sp>
        <p:nvSpPr>
          <p:cNvPr id="51" name="Freeform 50">
            <a:extLst>
              <a:ext uri="{FF2B5EF4-FFF2-40B4-BE49-F238E27FC236}">
                <a16:creationId xmlns:a16="http://schemas.microsoft.com/office/drawing/2014/main" id="{3D3D8F8F-222B-0440-A215-3769446A13A5}"/>
              </a:ext>
            </a:extLst>
          </p:cNvPr>
          <p:cNvSpPr/>
          <p:nvPr/>
        </p:nvSpPr>
        <p:spPr>
          <a:xfrm>
            <a:off x="8707272" y="5664377"/>
            <a:ext cx="409432" cy="400335"/>
          </a:xfrm>
          <a:custGeom>
            <a:avLst/>
            <a:gdLst>
              <a:gd name="connsiteX0" fmla="*/ 0 w 409432"/>
              <a:gd name="connsiteY0" fmla="*/ 90985 h 400335"/>
              <a:gd name="connsiteX1" fmla="*/ 113731 w 409432"/>
              <a:gd name="connsiteY1" fmla="*/ 113732 h 400335"/>
              <a:gd name="connsiteX2" fmla="*/ 204716 w 409432"/>
              <a:gd name="connsiteY2" fmla="*/ 118281 h 400335"/>
              <a:gd name="connsiteX3" fmla="*/ 263856 w 409432"/>
              <a:gd name="connsiteY3" fmla="*/ 100084 h 400335"/>
              <a:gd name="connsiteX4" fmla="*/ 336644 w 409432"/>
              <a:gd name="connsiteY4" fmla="*/ 59141 h 400335"/>
              <a:gd name="connsiteX5" fmla="*/ 409432 w 409432"/>
              <a:gd name="connsiteY5" fmla="*/ 0 h 400335"/>
              <a:gd name="connsiteX6" fmla="*/ 318447 w 409432"/>
              <a:gd name="connsiteY6" fmla="*/ 195618 h 400335"/>
              <a:gd name="connsiteX7" fmla="*/ 232012 w 409432"/>
              <a:gd name="connsiteY7" fmla="*/ 336645 h 400335"/>
              <a:gd name="connsiteX8" fmla="*/ 200167 w 409432"/>
              <a:gd name="connsiteY8" fmla="*/ 359391 h 400335"/>
              <a:gd name="connsiteX9" fmla="*/ 0 w 409432"/>
              <a:gd name="connsiteY9" fmla="*/ 400335 h 400335"/>
              <a:gd name="connsiteX10" fmla="*/ 0 w 409432"/>
              <a:gd name="connsiteY10" fmla="*/ 90985 h 400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9432" h="400335">
                <a:moveTo>
                  <a:pt x="0" y="90985"/>
                </a:moveTo>
                <a:lnTo>
                  <a:pt x="113731" y="113732"/>
                </a:lnTo>
                <a:lnTo>
                  <a:pt x="204716" y="118281"/>
                </a:lnTo>
                <a:lnTo>
                  <a:pt x="263856" y="100084"/>
                </a:lnTo>
                <a:lnTo>
                  <a:pt x="336644" y="59141"/>
                </a:lnTo>
                <a:lnTo>
                  <a:pt x="409432" y="0"/>
                </a:lnTo>
                <a:lnTo>
                  <a:pt x="318447" y="195618"/>
                </a:lnTo>
                <a:lnTo>
                  <a:pt x="232012" y="336645"/>
                </a:lnTo>
                <a:lnTo>
                  <a:pt x="200167" y="359391"/>
                </a:lnTo>
                <a:lnTo>
                  <a:pt x="0" y="400335"/>
                </a:lnTo>
                <a:cubicBezTo>
                  <a:pt x="1516" y="298735"/>
                  <a:pt x="3033" y="197135"/>
                  <a:pt x="0" y="90985"/>
                </a:cubicBezTo>
                <a:close/>
              </a:path>
            </a:pathLst>
          </a:custGeom>
          <a:solidFill>
            <a:schemeClr val="accent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a:extLst>
              <a:ext uri="{FF2B5EF4-FFF2-40B4-BE49-F238E27FC236}">
                <a16:creationId xmlns:a16="http://schemas.microsoft.com/office/drawing/2014/main" id="{AAC6D646-BC8B-DD4A-951C-9EB2A6FACA04}"/>
              </a:ext>
            </a:extLst>
          </p:cNvPr>
          <p:cNvSpPr/>
          <p:nvPr/>
        </p:nvSpPr>
        <p:spPr>
          <a:xfrm>
            <a:off x="10654352" y="5577941"/>
            <a:ext cx="541361" cy="504968"/>
          </a:xfrm>
          <a:custGeom>
            <a:avLst/>
            <a:gdLst>
              <a:gd name="connsiteX0" fmla="*/ 0 w 541361"/>
              <a:gd name="connsiteY0" fmla="*/ 0 h 504968"/>
              <a:gd name="connsiteX1" fmla="*/ 59141 w 541361"/>
              <a:gd name="connsiteY1" fmla="*/ 104633 h 504968"/>
              <a:gd name="connsiteX2" fmla="*/ 131929 w 541361"/>
              <a:gd name="connsiteY2" fmla="*/ 186520 h 504968"/>
              <a:gd name="connsiteX3" fmla="*/ 186520 w 541361"/>
              <a:gd name="connsiteY3" fmla="*/ 209266 h 504968"/>
              <a:gd name="connsiteX4" fmla="*/ 313899 w 541361"/>
              <a:gd name="connsiteY4" fmla="*/ 213815 h 504968"/>
              <a:gd name="connsiteX5" fmla="*/ 427630 w 541361"/>
              <a:gd name="connsiteY5" fmla="*/ 218365 h 504968"/>
              <a:gd name="connsiteX6" fmla="*/ 541361 w 541361"/>
              <a:gd name="connsiteY6" fmla="*/ 191069 h 504968"/>
              <a:gd name="connsiteX7" fmla="*/ 541361 w 541361"/>
              <a:gd name="connsiteY7" fmla="*/ 500418 h 504968"/>
              <a:gd name="connsiteX8" fmla="*/ 418532 w 541361"/>
              <a:gd name="connsiteY8" fmla="*/ 504968 h 504968"/>
              <a:gd name="connsiteX9" fmla="*/ 332096 w 541361"/>
              <a:gd name="connsiteY9" fmla="*/ 500418 h 504968"/>
              <a:gd name="connsiteX10" fmla="*/ 245660 w 541361"/>
              <a:gd name="connsiteY10" fmla="*/ 445827 h 504968"/>
              <a:gd name="connsiteX11" fmla="*/ 172872 w 541361"/>
              <a:gd name="connsiteY11" fmla="*/ 368490 h 504968"/>
              <a:gd name="connsiteX12" fmla="*/ 122830 w 541361"/>
              <a:gd name="connsiteY12" fmla="*/ 304800 h 504968"/>
              <a:gd name="connsiteX13" fmla="*/ 72788 w 541361"/>
              <a:gd name="connsiteY13" fmla="*/ 232012 h 504968"/>
              <a:gd name="connsiteX14" fmla="*/ 36394 w 541361"/>
              <a:gd name="connsiteY14" fmla="*/ 159224 h 504968"/>
              <a:gd name="connsiteX15" fmla="*/ 0 w 541361"/>
              <a:gd name="connsiteY15" fmla="*/ 0 h 504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1361" h="504968">
                <a:moveTo>
                  <a:pt x="0" y="0"/>
                </a:moveTo>
                <a:lnTo>
                  <a:pt x="59141" y="104633"/>
                </a:lnTo>
                <a:lnTo>
                  <a:pt x="131929" y="186520"/>
                </a:lnTo>
                <a:lnTo>
                  <a:pt x="186520" y="209266"/>
                </a:lnTo>
                <a:lnTo>
                  <a:pt x="313899" y="213815"/>
                </a:lnTo>
                <a:lnTo>
                  <a:pt x="427630" y="218365"/>
                </a:lnTo>
                <a:lnTo>
                  <a:pt x="541361" y="191069"/>
                </a:lnTo>
                <a:lnTo>
                  <a:pt x="541361" y="500418"/>
                </a:lnTo>
                <a:lnTo>
                  <a:pt x="418532" y="504968"/>
                </a:lnTo>
                <a:lnTo>
                  <a:pt x="332096" y="500418"/>
                </a:lnTo>
                <a:lnTo>
                  <a:pt x="245660" y="445827"/>
                </a:lnTo>
                <a:lnTo>
                  <a:pt x="172872" y="368490"/>
                </a:lnTo>
                <a:lnTo>
                  <a:pt x="122830" y="304800"/>
                </a:lnTo>
                <a:lnTo>
                  <a:pt x="72788" y="232012"/>
                </a:lnTo>
                <a:lnTo>
                  <a:pt x="36394" y="159224"/>
                </a:lnTo>
                <a:lnTo>
                  <a:pt x="0" y="0"/>
                </a:lnTo>
                <a:close/>
              </a:path>
            </a:pathLst>
          </a:custGeom>
          <a:solidFill>
            <a:schemeClr val="accent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a:extLst>
              <a:ext uri="{FF2B5EF4-FFF2-40B4-BE49-F238E27FC236}">
                <a16:creationId xmlns:a16="http://schemas.microsoft.com/office/drawing/2014/main" id="{D6FF7FB8-BC70-2F42-A3E2-FE3AD0D97A06}"/>
              </a:ext>
            </a:extLst>
          </p:cNvPr>
          <p:cNvSpPr/>
          <p:nvPr/>
        </p:nvSpPr>
        <p:spPr>
          <a:xfrm>
            <a:off x="9494520" y="2765062"/>
            <a:ext cx="1158240" cy="3098800"/>
          </a:xfrm>
          <a:custGeom>
            <a:avLst/>
            <a:gdLst>
              <a:gd name="connsiteX0" fmla="*/ 5080 w 1158240"/>
              <a:gd name="connsiteY0" fmla="*/ 2875280 h 3098800"/>
              <a:gd name="connsiteX1" fmla="*/ 55880 w 1158240"/>
              <a:gd name="connsiteY1" fmla="*/ 2870200 h 3098800"/>
              <a:gd name="connsiteX2" fmla="*/ 76200 w 1158240"/>
              <a:gd name="connsiteY2" fmla="*/ 2880360 h 3098800"/>
              <a:gd name="connsiteX3" fmla="*/ 101600 w 1158240"/>
              <a:gd name="connsiteY3" fmla="*/ 2915920 h 3098800"/>
              <a:gd name="connsiteX4" fmla="*/ 132080 w 1158240"/>
              <a:gd name="connsiteY4" fmla="*/ 2997200 h 3098800"/>
              <a:gd name="connsiteX5" fmla="*/ 182880 w 1158240"/>
              <a:gd name="connsiteY5" fmla="*/ 3053080 h 3098800"/>
              <a:gd name="connsiteX6" fmla="*/ 228600 w 1158240"/>
              <a:gd name="connsiteY6" fmla="*/ 3088640 h 3098800"/>
              <a:gd name="connsiteX7" fmla="*/ 254000 w 1158240"/>
              <a:gd name="connsiteY7" fmla="*/ 3098800 h 3098800"/>
              <a:gd name="connsiteX8" fmla="*/ 304800 w 1158240"/>
              <a:gd name="connsiteY8" fmla="*/ 3098800 h 3098800"/>
              <a:gd name="connsiteX9" fmla="*/ 350520 w 1158240"/>
              <a:gd name="connsiteY9" fmla="*/ 3058160 h 3098800"/>
              <a:gd name="connsiteX10" fmla="*/ 426720 w 1158240"/>
              <a:gd name="connsiteY10" fmla="*/ 3002280 h 3098800"/>
              <a:gd name="connsiteX11" fmla="*/ 457200 w 1158240"/>
              <a:gd name="connsiteY11" fmla="*/ 2966720 h 3098800"/>
              <a:gd name="connsiteX12" fmla="*/ 543560 w 1158240"/>
              <a:gd name="connsiteY12" fmla="*/ 2860040 h 3098800"/>
              <a:gd name="connsiteX13" fmla="*/ 584200 w 1158240"/>
              <a:gd name="connsiteY13" fmla="*/ 2809240 h 3098800"/>
              <a:gd name="connsiteX14" fmla="*/ 629920 w 1158240"/>
              <a:gd name="connsiteY14" fmla="*/ 2733040 h 3098800"/>
              <a:gd name="connsiteX15" fmla="*/ 670560 w 1158240"/>
              <a:gd name="connsiteY15" fmla="*/ 2717800 h 3098800"/>
              <a:gd name="connsiteX16" fmla="*/ 716280 w 1158240"/>
              <a:gd name="connsiteY16" fmla="*/ 2727960 h 3098800"/>
              <a:gd name="connsiteX17" fmla="*/ 782320 w 1158240"/>
              <a:gd name="connsiteY17" fmla="*/ 2763520 h 3098800"/>
              <a:gd name="connsiteX18" fmla="*/ 817880 w 1158240"/>
              <a:gd name="connsiteY18" fmla="*/ 2804160 h 3098800"/>
              <a:gd name="connsiteX19" fmla="*/ 848360 w 1158240"/>
              <a:gd name="connsiteY19" fmla="*/ 2849880 h 3098800"/>
              <a:gd name="connsiteX20" fmla="*/ 899160 w 1158240"/>
              <a:gd name="connsiteY20" fmla="*/ 2854960 h 3098800"/>
              <a:gd name="connsiteX21" fmla="*/ 944880 w 1158240"/>
              <a:gd name="connsiteY21" fmla="*/ 2854960 h 3098800"/>
              <a:gd name="connsiteX22" fmla="*/ 990600 w 1158240"/>
              <a:gd name="connsiteY22" fmla="*/ 2804160 h 3098800"/>
              <a:gd name="connsiteX23" fmla="*/ 1036320 w 1158240"/>
              <a:gd name="connsiteY23" fmla="*/ 2768600 h 3098800"/>
              <a:gd name="connsiteX24" fmla="*/ 1036320 w 1158240"/>
              <a:gd name="connsiteY24" fmla="*/ 2768600 h 3098800"/>
              <a:gd name="connsiteX25" fmla="*/ 1132840 w 1158240"/>
              <a:gd name="connsiteY25" fmla="*/ 2788920 h 3098800"/>
              <a:gd name="connsiteX26" fmla="*/ 1158240 w 1158240"/>
              <a:gd name="connsiteY26" fmla="*/ 2809240 h 3098800"/>
              <a:gd name="connsiteX27" fmla="*/ 873760 w 1158240"/>
              <a:gd name="connsiteY27" fmla="*/ 1483360 h 3098800"/>
              <a:gd name="connsiteX28" fmla="*/ 665480 w 1158240"/>
              <a:gd name="connsiteY28" fmla="*/ 436880 h 3098800"/>
              <a:gd name="connsiteX29" fmla="*/ 609600 w 1158240"/>
              <a:gd name="connsiteY29" fmla="*/ 203200 h 3098800"/>
              <a:gd name="connsiteX30" fmla="*/ 568960 w 1158240"/>
              <a:gd name="connsiteY30" fmla="*/ 106680 h 3098800"/>
              <a:gd name="connsiteX31" fmla="*/ 543560 w 1158240"/>
              <a:gd name="connsiteY31" fmla="*/ 55880 h 3098800"/>
              <a:gd name="connsiteX32" fmla="*/ 508000 w 1158240"/>
              <a:gd name="connsiteY32" fmla="*/ 20320 h 3098800"/>
              <a:gd name="connsiteX33" fmla="*/ 482600 w 1158240"/>
              <a:gd name="connsiteY33" fmla="*/ 0 h 3098800"/>
              <a:gd name="connsiteX34" fmla="*/ 467360 w 1158240"/>
              <a:gd name="connsiteY34" fmla="*/ 0 h 3098800"/>
              <a:gd name="connsiteX35" fmla="*/ 426720 w 1158240"/>
              <a:gd name="connsiteY35" fmla="*/ 45720 h 3098800"/>
              <a:gd name="connsiteX36" fmla="*/ 386080 w 1158240"/>
              <a:gd name="connsiteY36" fmla="*/ 147320 h 3098800"/>
              <a:gd name="connsiteX37" fmla="*/ 330200 w 1158240"/>
              <a:gd name="connsiteY37" fmla="*/ 309880 h 3098800"/>
              <a:gd name="connsiteX38" fmla="*/ 289560 w 1158240"/>
              <a:gd name="connsiteY38" fmla="*/ 447040 h 3098800"/>
              <a:gd name="connsiteX39" fmla="*/ 243840 w 1158240"/>
              <a:gd name="connsiteY39" fmla="*/ 619760 h 3098800"/>
              <a:gd name="connsiteX40" fmla="*/ 45720 w 1158240"/>
              <a:gd name="connsiteY40" fmla="*/ 1554480 h 3098800"/>
              <a:gd name="connsiteX41" fmla="*/ 0 w 1158240"/>
              <a:gd name="connsiteY41" fmla="*/ 1752600 h 3098800"/>
              <a:gd name="connsiteX42" fmla="*/ 5080 w 1158240"/>
              <a:gd name="connsiteY42" fmla="*/ 2875280 h 309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158240" h="3098800">
                <a:moveTo>
                  <a:pt x="5080" y="2875280"/>
                </a:moveTo>
                <a:lnTo>
                  <a:pt x="55880" y="2870200"/>
                </a:lnTo>
                <a:lnTo>
                  <a:pt x="76200" y="2880360"/>
                </a:lnTo>
                <a:lnTo>
                  <a:pt x="101600" y="2915920"/>
                </a:lnTo>
                <a:lnTo>
                  <a:pt x="132080" y="2997200"/>
                </a:lnTo>
                <a:lnTo>
                  <a:pt x="182880" y="3053080"/>
                </a:lnTo>
                <a:lnTo>
                  <a:pt x="228600" y="3088640"/>
                </a:lnTo>
                <a:lnTo>
                  <a:pt x="254000" y="3098800"/>
                </a:lnTo>
                <a:lnTo>
                  <a:pt x="304800" y="3098800"/>
                </a:lnTo>
                <a:lnTo>
                  <a:pt x="350520" y="3058160"/>
                </a:lnTo>
                <a:lnTo>
                  <a:pt x="426720" y="3002280"/>
                </a:lnTo>
                <a:lnTo>
                  <a:pt x="457200" y="2966720"/>
                </a:lnTo>
                <a:lnTo>
                  <a:pt x="543560" y="2860040"/>
                </a:lnTo>
                <a:lnTo>
                  <a:pt x="584200" y="2809240"/>
                </a:lnTo>
                <a:lnTo>
                  <a:pt x="629920" y="2733040"/>
                </a:lnTo>
                <a:lnTo>
                  <a:pt x="670560" y="2717800"/>
                </a:lnTo>
                <a:lnTo>
                  <a:pt x="716280" y="2727960"/>
                </a:lnTo>
                <a:lnTo>
                  <a:pt x="782320" y="2763520"/>
                </a:lnTo>
                <a:lnTo>
                  <a:pt x="817880" y="2804160"/>
                </a:lnTo>
                <a:lnTo>
                  <a:pt x="848360" y="2849880"/>
                </a:lnTo>
                <a:lnTo>
                  <a:pt x="899160" y="2854960"/>
                </a:lnTo>
                <a:lnTo>
                  <a:pt x="944880" y="2854960"/>
                </a:lnTo>
                <a:lnTo>
                  <a:pt x="990600" y="2804160"/>
                </a:lnTo>
                <a:lnTo>
                  <a:pt x="1036320" y="2768600"/>
                </a:lnTo>
                <a:lnTo>
                  <a:pt x="1036320" y="2768600"/>
                </a:lnTo>
                <a:lnTo>
                  <a:pt x="1132840" y="2788920"/>
                </a:lnTo>
                <a:lnTo>
                  <a:pt x="1158240" y="2809240"/>
                </a:lnTo>
                <a:lnTo>
                  <a:pt x="873760" y="1483360"/>
                </a:lnTo>
                <a:lnTo>
                  <a:pt x="665480" y="436880"/>
                </a:lnTo>
                <a:lnTo>
                  <a:pt x="609600" y="203200"/>
                </a:lnTo>
                <a:lnTo>
                  <a:pt x="568960" y="106680"/>
                </a:lnTo>
                <a:lnTo>
                  <a:pt x="543560" y="55880"/>
                </a:lnTo>
                <a:lnTo>
                  <a:pt x="508000" y="20320"/>
                </a:lnTo>
                <a:lnTo>
                  <a:pt x="482600" y="0"/>
                </a:lnTo>
                <a:lnTo>
                  <a:pt x="467360" y="0"/>
                </a:lnTo>
                <a:lnTo>
                  <a:pt x="426720" y="45720"/>
                </a:lnTo>
                <a:lnTo>
                  <a:pt x="386080" y="147320"/>
                </a:lnTo>
                <a:lnTo>
                  <a:pt x="330200" y="309880"/>
                </a:lnTo>
                <a:lnTo>
                  <a:pt x="289560" y="447040"/>
                </a:lnTo>
                <a:lnTo>
                  <a:pt x="243840" y="619760"/>
                </a:lnTo>
                <a:lnTo>
                  <a:pt x="45720" y="1554480"/>
                </a:lnTo>
                <a:lnTo>
                  <a:pt x="0" y="1752600"/>
                </a:lnTo>
                <a:cubicBezTo>
                  <a:pt x="1693" y="2126827"/>
                  <a:pt x="3387" y="2501053"/>
                  <a:pt x="5080" y="2875280"/>
                </a:cubicBezTo>
                <a:close/>
              </a:path>
            </a:pathLst>
          </a:custGeom>
          <a:solidFill>
            <a:schemeClr val="accent4">
              <a:lumMod val="60000"/>
              <a:lumOff val="40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53">
            <a:extLst>
              <a:ext uri="{FF2B5EF4-FFF2-40B4-BE49-F238E27FC236}">
                <a16:creationId xmlns:a16="http://schemas.microsoft.com/office/drawing/2014/main" id="{FC0D78BC-C64C-9545-AD90-5EAEEABAABB4}"/>
              </a:ext>
            </a:extLst>
          </p:cNvPr>
          <p:cNvSpPr/>
          <p:nvPr/>
        </p:nvSpPr>
        <p:spPr>
          <a:xfrm>
            <a:off x="9125833" y="4515374"/>
            <a:ext cx="369393" cy="1162681"/>
          </a:xfrm>
          <a:custGeom>
            <a:avLst/>
            <a:gdLst>
              <a:gd name="connsiteX0" fmla="*/ 0 w 369393"/>
              <a:gd name="connsiteY0" fmla="*/ 1132403 h 1162681"/>
              <a:gd name="connsiteX1" fmla="*/ 66612 w 369393"/>
              <a:gd name="connsiteY1" fmla="*/ 1138459 h 1162681"/>
              <a:gd name="connsiteX2" fmla="*/ 139280 w 369393"/>
              <a:gd name="connsiteY2" fmla="*/ 1162681 h 1162681"/>
              <a:gd name="connsiteX3" fmla="*/ 211947 w 369393"/>
              <a:gd name="connsiteY3" fmla="*/ 1162681 h 1162681"/>
              <a:gd name="connsiteX4" fmla="*/ 278559 w 369393"/>
              <a:gd name="connsiteY4" fmla="*/ 1156625 h 1162681"/>
              <a:gd name="connsiteX5" fmla="*/ 345171 w 369393"/>
              <a:gd name="connsiteY5" fmla="*/ 1138459 h 1162681"/>
              <a:gd name="connsiteX6" fmla="*/ 369393 w 369393"/>
              <a:gd name="connsiteY6" fmla="*/ 1126347 h 1162681"/>
              <a:gd name="connsiteX7" fmla="*/ 369393 w 369393"/>
              <a:gd name="connsiteY7" fmla="*/ 0 h 1162681"/>
              <a:gd name="connsiteX8" fmla="*/ 211947 w 369393"/>
              <a:gd name="connsiteY8" fmla="*/ 581341 h 1162681"/>
              <a:gd name="connsiteX9" fmla="*/ 121113 w 369393"/>
              <a:gd name="connsiteY9" fmla="*/ 835677 h 1162681"/>
              <a:gd name="connsiteX10" fmla="*/ 0 w 369393"/>
              <a:gd name="connsiteY10" fmla="*/ 1132403 h 116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9393" h="1162681">
                <a:moveTo>
                  <a:pt x="0" y="1132403"/>
                </a:moveTo>
                <a:lnTo>
                  <a:pt x="66612" y="1138459"/>
                </a:lnTo>
                <a:lnTo>
                  <a:pt x="139280" y="1162681"/>
                </a:lnTo>
                <a:lnTo>
                  <a:pt x="211947" y="1162681"/>
                </a:lnTo>
                <a:lnTo>
                  <a:pt x="278559" y="1156625"/>
                </a:lnTo>
                <a:lnTo>
                  <a:pt x="345171" y="1138459"/>
                </a:lnTo>
                <a:lnTo>
                  <a:pt x="369393" y="1126347"/>
                </a:lnTo>
                <a:lnTo>
                  <a:pt x="369393" y="0"/>
                </a:lnTo>
                <a:lnTo>
                  <a:pt x="211947" y="581341"/>
                </a:lnTo>
                <a:lnTo>
                  <a:pt x="121113" y="835677"/>
                </a:lnTo>
                <a:lnTo>
                  <a:pt x="0" y="1132403"/>
                </a:lnTo>
                <a:close/>
              </a:path>
            </a:pathLst>
          </a:cu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a:extLst>
              <a:ext uri="{FF2B5EF4-FFF2-40B4-BE49-F238E27FC236}">
                <a16:creationId xmlns:a16="http://schemas.microsoft.com/office/drawing/2014/main" id="{75F7612D-9450-3B48-A6A8-C18E827B1255}"/>
              </a:ext>
            </a:extLst>
          </p:cNvPr>
          <p:cNvSpPr/>
          <p:nvPr/>
        </p:nvSpPr>
        <p:spPr>
          <a:xfrm>
            <a:off x="8705088" y="5487452"/>
            <a:ext cx="2487168" cy="394439"/>
          </a:xfrm>
          <a:custGeom>
            <a:avLst/>
            <a:gdLst>
              <a:gd name="connsiteX0" fmla="*/ 0 w 2487168"/>
              <a:gd name="connsiteY0" fmla="*/ 254490 h 394439"/>
              <a:gd name="connsiteX1" fmla="*/ 137160 w 2487168"/>
              <a:gd name="connsiteY1" fmla="*/ 291066 h 394439"/>
              <a:gd name="connsiteX2" fmla="*/ 246888 w 2487168"/>
              <a:gd name="connsiteY2" fmla="*/ 291066 h 394439"/>
              <a:gd name="connsiteX3" fmla="*/ 356616 w 2487168"/>
              <a:gd name="connsiteY3" fmla="*/ 208770 h 394439"/>
              <a:gd name="connsiteX4" fmla="*/ 438912 w 2487168"/>
              <a:gd name="connsiteY4" fmla="*/ 172194 h 394439"/>
              <a:gd name="connsiteX5" fmla="*/ 576072 w 2487168"/>
              <a:gd name="connsiteY5" fmla="*/ 190482 h 394439"/>
              <a:gd name="connsiteX6" fmla="*/ 676656 w 2487168"/>
              <a:gd name="connsiteY6" fmla="*/ 190482 h 394439"/>
              <a:gd name="connsiteX7" fmla="*/ 841248 w 2487168"/>
              <a:gd name="connsiteY7" fmla="*/ 144762 h 394439"/>
              <a:gd name="connsiteX8" fmla="*/ 914400 w 2487168"/>
              <a:gd name="connsiteY8" fmla="*/ 227058 h 394439"/>
              <a:gd name="connsiteX9" fmla="*/ 996696 w 2487168"/>
              <a:gd name="connsiteY9" fmla="*/ 364218 h 394439"/>
              <a:gd name="connsiteX10" fmla="*/ 1051560 w 2487168"/>
              <a:gd name="connsiteY10" fmla="*/ 391650 h 394439"/>
              <a:gd name="connsiteX11" fmla="*/ 1170432 w 2487168"/>
              <a:gd name="connsiteY11" fmla="*/ 318498 h 394439"/>
              <a:gd name="connsiteX12" fmla="*/ 1335024 w 2487168"/>
              <a:gd name="connsiteY12" fmla="*/ 135618 h 394439"/>
              <a:gd name="connsiteX13" fmla="*/ 1426464 w 2487168"/>
              <a:gd name="connsiteY13" fmla="*/ 16746 h 394439"/>
              <a:gd name="connsiteX14" fmla="*/ 1508760 w 2487168"/>
              <a:gd name="connsiteY14" fmla="*/ 7602 h 394439"/>
              <a:gd name="connsiteX15" fmla="*/ 1618488 w 2487168"/>
              <a:gd name="connsiteY15" fmla="*/ 80754 h 394439"/>
              <a:gd name="connsiteX16" fmla="*/ 1673352 w 2487168"/>
              <a:gd name="connsiteY16" fmla="*/ 126474 h 394439"/>
              <a:gd name="connsiteX17" fmla="*/ 1719072 w 2487168"/>
              <a:gd name="connsiteY17" fmla="*/ 126474 h 394439"/>
              <a:gd name="connsiteX18" fmla="*/ 1810512 w 2487168"/>
              <a:gd name="connsiteY18" fmla="*/ 53322 h 394439"/>
              <a:gd name="connsiteX19" fmla="*/ 1865376 w 2487168"/>
              <a:gd name="connsiteY19" fmla="*/ 53322 h 394439"/>
              <a:gd name="connsiteX20" fmla="*/ 1965960 w 2487168"/>
              <a:gd name="connsiteY20" fmla="*/ 117330 h 394439"/>
              <a:gd name="connsiteX21" fmla="*/ 2057400 w 2487168"/>
              <a:gd name="connsiteY21" fmla="*/ 254490 h 394439"/>
              <a:gd name="connsiteX22" fmla="*/ 2103120 w 2487168"/>
              <a:gd name="connsiteY22" fmla="*/ 281922 h 394439"/>
              <a:gd name="connsiteX23" fmla="*/ 2212848 w 2487168"/>
              <a:gd name="connsiteY23" fmla="*/ 309354 h 394439"/>
              <a:gd name="connsiteX24" fmla="*/ 2368296 w 2487168"/>
              <a:gd name="connsiteY24" fmla="*/ 300210 h 394439"/>
              <a:gd name="connsiteX25" fmla="*/ 2487168 w 2487168"/>
              <a:gd name="connsiteY25" fmla="*/ 291066 h 394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87168" h="394439">
                <a:moveTo>
                  <a:pt x="0" y="254490"/>
                </a:moveTo>
                <a:cubicBezTo>
                  <a:pt x="48006" y="269730"/>
                  <a:pt x="96012" y="284970"/>
                  <a:pt x="137160" y="291066"/>
                </a:cubicBezTo>
                <a:cubicBezTo>
                  <a:pt x="178308" y="297162"/>
                  <a:pt x="210312" y="304782"/>
                  <a:pt x="246888" y="291066"/>
                </a:cubicBezTo>
                <a:cubicBezTo>
                  <a:pt x="283464" y="277350"/>
                  <a:pt x="324612" y="228582"/>
                  <a:pt x="356616" y="208770"/>
                </a:cubicBezTo>
                <a:cubicBezTo>
                  <a:pt x="388620" y="188958"/>
                  <a:pt x="402336" y="175242"/>
                  <a:pt x="438912" y="172194"/>
                </a:cubicBezTo>
                <a:cubicBezTo>
                  <a:pt x="475488" y="169146"/>
                  <a:pt x="536448" y="187434"/>
                  <a:pt x="576072" y="190482"/>
                </a:cubicBezTo>
                <a:cubicBezTo>
                  <a:pt x="615696" y="193530"/>
                  <a:pt x="632460" y="198102"/>
                  <a:pt x="676656" y="190482"/>
                </a:cubicBezTo>
                <a:cubicBezTo>
                  <a:pt x="720852" y="182862"/>
                  <a:pt x="801624" y="138666"/>
                  <a:pt x="841248" y="144762"/>
                </a:cubicBezTo>
                <a:cubicBezTo>
                  <a:pt x="880872" y="150858"/>
                  <a:pt x="888492" y="190482"/>
                  <a:pt x="914400" y="227058"/>
                </a:cubicBezTo>
                <a:cubicBezTo>
                  <a:pt x="940308" y="263634"/>
                  <a:pt x="973836" y="336786"/>
                  <a:pt x="996696" y="364218"/>
                </a:cubicBezTo>
                <a:cubicBezTo>
                  <a:pt x="1019556" y="391650"/>
                  <a:pt x="1022604" y="399270"/>
                  <a:pt x="1051560" y="391650"/>
                </a:cubicBezTo>
                <a:cubicBezTo>
                  <a:pt x="1080516" y="384030"/>
                  <a:pt x="1123188" y="361170"/>
                  <a:pt x="1170432" y="318498"/>
                </a:cubicBezTo>
                <a:cubicBezTo>
                  <a:pt x="1217676" y="275826"/>
                  <a:pt x="1292352" y="185910"/>
                  <a:pt x="1335024" y="135618"/>
                </a:cubicBezTo>
                <a:cubicBezTo>
                  <a:pt x="1377696" y="85326"/>
                  <a:pt x="1397508" y="38082"/>
                  <a:pt x="1426464" y="16746"/>
                </a:cubicBezTo>
                <a:cubicBezTo>
                  <a:pt x="1455420" y="-4590"/>
                  <a:pt x="1476756" y="-3066"/>
                  <a:pt x="1508760" y="7602"/>
                </a:cubicBezTo>
                <a:cubicBezTo>
                  <a:pt x="1540764" y="18270"/>
                  <a:pt x="1591056" y="60942"/>
                  <a:pt x="1618488" y="80754"/>
                </a:cubicBezTo>
                <a:cubicBezTo>
                  <a:pt x="1645920" y="100566"/>
                  <a:pt x="1673352" y="126474"/>
                  <a:pt x="1673352" y="126474"/>
                </a:cubicBezTo>
                <a:cubicBezTo>
                  <a:pt x="1690116" y="134094"/>
                  <a:pt x="1696212" y="138666"/>
                  <a:pt x="1719072" y="126474"/>
                </a:cubicBezTo>
                <a:cubicBezTo>
                  <a:pt x="1741932" y="114282"/>
                  <a:pt x="1810512" y="53322"/>
                  <a:pt x="1810512" y="53322"/>
                </a:cubicBezTo>
                <a:cubicBezTo>
                  <a:pt x="1834896" y="41130"/>
                  <a:pt x="1839468" y="42654"/>
                  <a:pt x="1865376" y="53322"/>
                </a:cubicBezTo>
                <a:cubicBezTo>
                  <a:pt x="1891284" y="63990"/>
                  <a:pt x="1933956" y="83802"/>
                  <a:pt x="1965960" y="117330"/>
                </a:cubicBezTo>
                <a:cubicBezTo>
                  <a:pt x="1997964" y="150858"/>
                  <a:pt x="2057400" y="254490"/>
                  <a:pt x="2057400" y="254490"/>
                </a:cubicBezTo>
                <a:cubicBezTo>
                  <a:pt x="2080260" y="281922"/>
                  <a:pt x="2077212" y="272778"/>
                  <a:pt x="2103120" y="281922"/>
                </a:cubicBezTo>
                <a:cubicBezTo>
                  <a:pt x="2129028" y="291066"/>
                  <a:pt x="2168652" y="306306"/>
                  <a:pt x="2212848" y="309354"/>
                </a:cubicBezTo>
                <a:cubicBezTo>
                  <a:pt x="2257044" y="312402"/>
                  <a:pt x="2322576" y="303258"/>
                  <a:pt x="2368296" y="300210"/>
                </a:cubicBezTo>
                <a:cubicBezTo>
                  <a:pt x="2414016" y="297162"/>
                  <a:pt x="2450592" y="294114"/>
                  <a:pt x="2487168" y="291066"/>
                </a:cubicBezTo>
              </a:path>
            </a:pathLst>
          </a:custGeom>
          <a:noFill/>
          <a:ln w="127000">
            <a:solidFill>
              <a:srgbClr val="00B0F0">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a:extLst>
              <a:ext uri="{FF2B5EF4-FFF2-40B4-BE49-F238E27FC236}">
                <a16:creationId xmlns:a16="http://schemas.microsoft.com/office/drawing/2014/main" id="{2E1D8CDB-BA62-7348-BEDB-1D576594796B}"/>
              </a:ext>
            </a:extLst>
          </p:cNvPr>
          <p:cNvSpPr/>
          <p:nvPr/>
        </p:nvSpPr>
        <p:spPr>
          <a:xfrm>
            <a:off x="8704521" y="2764218"/>
            <a:ext cx="2495107" cy="3332707"/>
          </a:xfrm>
          <a:custGeom>
            <a:avLst/>
            <a:gdLst>
              <a:gd name="connsiteX0" fmla="*/ 0 w 2495107"/>
              <a:gd name="connsiteY0" fmla="*/ 3300599 h 3332707"/>
              <a:gd name="connsiteX1" fmla="*/ 177209 w 2495107"/>
              <a:gd name="connsiteY1" fmla="*/ 3279334 h 3332707"/>
              <a:gd name="connsiteX2" fmla="*/ 226828 w 2495107"/>
              <a:gd name="connsiteY2" fmla="*/ 3243892 h 3332707"/>
              <a:gd name="connsiteX3" fmla="*/ 340242 w 2495107"/>
              <a:gd name="connsiteY3" fmla="*/ 3059595 h 3332707"/>
              <a:gd name="connsiteX4" fmla="*/ 489098 w 2495107"/>
              <a:gd name="connsiteY4" fmla="*/ 2726441 h 3332707"/>
              <a:gd name="connsiteX5" fmla="*/ 637953 w 2495107"/>
              <a:gd name="connsiteY5" fmla="*/ 2301139 h 3332707"/>
              <a:gd name="connsiteX6" fmla="*/ 800986 w 2495107"/>
              <a:gd name="connsiteY6" fmla="*/ 1691539 h 3332707"/>
              <a:gd name="connsiteX7" fmla="*/ 928577 w 2495107"/>
              <a:gd name="connsiteY7" fmla="*/ 1110292 h 3332707"/>
              <a:gd name="connsiteX8" fmla="*/ 1013637 w 2495107"/>
              <a:gd name="connsiteY8" fmla="*/ 762962 h 3332707"/>
              <a:gd name="connsiteX9" fmla="*/ 1091609 w 2495107"/>
              <a:gd name="connsiteY9" fmla="*/ 401455 h 3332707"/>
              <a:gd name="connsiteX10" fmla="*/ 1183758 w 2495107"/>
              <a:gd name="connsiteY10" fmla="*/ 153362 h 3332707"/>
              <a:gd name="connsiteX11" fmla="*/ 1226288 w 2495107"/>
              <a:gd name="connsiteY11" fmla="*/ 61213 h 3332707"/>
              <a:gd name="connsiteX12" fmla="*/ 1261730 w 2495107"/>
              <a:gd name="connsiteY12" fmla="*/ 4506 h 3332707"/>
              <a:gd name="connsiteX13" fmla="*/ 1290084 w 2495107"/>
              <a:gd name="connsiteY13" fmla="*/ 11595 h 3332707"/>
              <a:gd name="connsiteX14" fmla="*/ 1346791 w 2495107"/>
              <a:gd name="connsiteY14" fmla="*/ 75390 h 3332707"/>
              <a:gd name="connsiteX15" fmla="*/ 1410586 w 2495107"/>
              <a:gd name="connsiteY15" fmla="*/ 231334 h 3332707"/>
              <a:gd name="connsiteX16" fmla="*/ 1481470 w 2495107"/>
              <a:gd name="connsiteY16" fmla="*/ 571576 h 3332707"/>
              <a:gd name="connsiteX17" fmla="*/ 1573619 w 2495107"/>
              <a:gd name="connsiteY17" fmla="*/ 1046497 h 3332707"/>
              <a:gd name="connsiteX18" fmla="*/ 1687032 w 2495107"/>
              <a:gd name="connsiteY18" fmla="*/ 1556860 h 3332707"/>
              <a:gd name="connsiteX19" fmla="*/ 1772093 w 2495107"/>
              <a:gd name="connsiteY19" fmla="*/ 2024692 h 3332707"/>
              <a:gd name="connsiteX20" fmla="*/ 1892595 w 2495107"/>
              <a:gd name="connsiteY20" fmla="*/ 2620116 h 3332707"/>
              <a:gd name="connsiteX21" fmla="*/ 1998921 w 2495107"/>
              <a:gd name="connsiteY21" fmla="*/ 3002888 h 3332707"/>
              <a:gd name="connsiteX22" fmla="*/ 2126512 w 2495107"/>
              <a:gd name="connsiteY22" fmla="*/ 3187185 h 3332707"/>
              <a:gd name="connsiteX23" fmla="*/ 2282456 w 2495107"/>
              <a:gd name="connsiteY23" fmla="*/ 3321864 h 3332707"/>
              <a:gd name="connsiteX24" fmla="*/ 2495107 w 2495107"/>
              <a:gd name="connsiteY24" fmla="*/ 3314776 h 3332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95107" h="3332707">
                <a:moveTo>
                  <a:pt x="0" y="3300599"/>
                </a:moveTo>
                <a:cubicBezTo>
                  <a:pt x="69702" y="3294692"/>
                  <a:pt x="139404" y="3288785"/>
                  <a:pt x="177209" y="3279334"/>
                </a:cubicBezTo>
                <a:cubicBezTo>
                  <a:pt x="215014" y="3269883"/>
                  <a:pt x="199656" y="3280515"/>
                  <a:pt x="226828" y="3243892"/>
                </a:cubicBezTo>
                <a:cubicBezTo>
                  <a:pt x="254000" y="3207269"/>
                  <a:pt x="296530" y="3145837"/>
                  <a:pt x="340242" y="3059595"/>
                </a:cubicBezTo>
                <a:cubicBezTo>
                  <a:pt x="383954" y="2973353"/>
                  <a:pt x="439480" y="2852850"/>
                  <a:pt x="489098" y="2726441"/>
                </a:cubicBezTo>
                <a:cubicBezTo>
                  <a:pt x="538716" y="2600032"/>
                  <a:pt x="585972" y="2473623"/>
                  <a:pt x="637953" y="2301139"/>
                </a:cubicBezTo>
                <a:cubicBezTo>
                  <a:pt x="689934" y="2128655"/>
                  <a:pt x="752549" y="1890013"/>
                  <a:pt x="800986" y="1691539"/>
                </a:cubicBezTo>
                <a:cubicBezTo>
                  <a:pt x="849423" y="1493065"/>
                  <a:pt x="893135" y="1265055"/>
                  <a:pt x="928577" y="1110292"/>
                </a:cubicBezTo>
                <a:cubicBezTo>
                  <a:pt x="964019" y="955529"/>
                  <a:pt x="986465" y="881101"/>
                  <a:pt x="1013637" y="762962"/>
                </a:cubicBezTo>
                <a:cubicBezTo>
                  <a:pt x="1040809" y="644823"/>
                  <a:pt x="1063255" y="503055"/>
                  <a:pt x="1091609" y="401455"/>
                </a:cubicBezTo>
                <a:cubicBezTo>
                  <a:pt x="1119963" y="299855"/>
                  <a:pt x="1161312" y="210069"/>
                  <a:pt x="1183758" y="153362"/>
                </a:cubicBezTo>
                <a:cubicBezTo>
                  <a:pt x="1206204" y="96655"/>
                  <a:pt x="1213293" y="86022"/>
                  <a:pt x="1226288" y="61213"/>
                </a:cubicBezTo>
                <a:cubicBezTo>
                  <a:pt x="1239283" y="36404"/>
                  <a:pt x="1261730" y="4506"/>
                  <a:pt x="1261730" y="4506"/>
                </a:cubicBezTo>
                <a:cubicBezTo>
                  <a:pt x="1272363" y="-3764"/>
                  <a:pt x="1275907" y="-219"/>
                  <a:pt x="1290084" y="11595"/>
                </a:cubicBezTo>
                <a:cubicBezTo>
                  <a:pt x="1304261" y="23409"/>
                  <a:pt x="1326707" y="38767"/>
                  <a:pt x="1346791" y="75390"/>
                </a:cubicBezTo>
                <a:cubicBezTo>
                  <a:pt x="1366875" y="112013"/>
                  <a:pt x="1388140" y="148636"/>
                  <a:pt x="1410586" y="231334"/>
                </a:cubicBezTo>
                <a:cubicBezTo>
                  <a:pt x="1433032" y="314032"/>
                  <a:pt x="1454298" y="435716"/>
                  <a:pt x="1481470" y="571576"/>
                </a:cubicBezTo>
                <a:cubicBezTo>
                  <a:pt x="1508642" y="707436"/>
                  <a:pt x="1539359" y="882283"/>
                  <a:pt x="1573619" y="1046497"/>
                </a:cubicBezTo>
                <a:cubicBezTo>
                  <a:pt x="1607879" y="1210711"/>
                  <a:pt x="1653953" y="1393828"/>
                  <a:pt x="1687032" y="1556860"/>
                </a:cubicBezTo>
                <a:cubicBezTo>
                  <a:pt x="1720111" y="1719892"/>
                  <a:pt x="1737833" y="1847483"/>
                  <a:pt x="1772093" y="2024692"/>
                </a:cubicBezTo>
                <a:cubicBezTo>
                  <a:pt x="1806353" y="2201901"/>
                  <a:pt x="1854790" y="2457083"/>
                  <a:pt x="1892595" y="2620116"/>
                </a:cubicBezTo>
                <a:cubicBezTo>
                  <a:pt x="1930400" y="2783149"/>
                  <a:pt x="1959935" y="2908376"/>
                  <a:pt x="1998921" y="3002888"/>
                </a:cubicBezTo>
                <a:cubicBezTo>
                  <a:pt x="2037907" y="3097400"/>
                  <a:pt x="2079256" y="3134022"/>
                  <a:pt x="2126512" y="3187185"/>
                </a:cubicBezTo>
                <a:cubicBezTo>
                  <a:pt x="2173768" y="3240348"/>
                  <a:pt x="2221024" y="3300599"/>
                  <a:pt x="2282456" y="3321864"/>
                </a:cubicBezTo>
                <a:cubicBezTo>
                  <a:pt x="2343888" y="3343129"/>
                  <a:pt x="2419497" y="3328952"/>
                  <a:pt x="2495107" y="3314776"/>
                </a:cubicBezTo>
              </a:path>
            </a:pathLst>
          </a:custGeom>
          <a:noFill/>
          <a:ln w="127000">
            <a:solidFill>
              <a:srgbClr val="17D01A">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F633E509-B324-3840-989F-270871B2328E}"/>
              </a:ext>
            </a:extLst>
          </p:cNvPr>
          <p:cNvGrpSpPr/>
          <p:nvPr/>
        </p:nvGrpSpPr>
        <p:grpSpPr>
          <a:xfrm>
            <a:off x="8301720" y="336619"/>
            <a:ext cx="2708068" cy="1064711"/>
            <a:chOff x="8571072" y="365126"/>
            <a:chExt cx="2708068" cy="1064711"/>
          </a:xfrm>
        </p:grpSpPr>
        <p:pic>
          <p:nvPicPr>
            <p:cNvPr id="58" name="Picture 57">
              <a:extLst>
                <a:ext uri="{FF2B5EF4-FFF2-40B4-BE49-F238E27FC236}">
                  <a16:creationId xmlns:a16="http://schemas.microsoft.com/office/drawing/2014/main" id="{76D55E14-105B-CF45-9244-C7D260399AD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571072" y="365126"/>
              <a:ext cx="2708068" cy="1064711"/>
            </a:xfrm>
            <a:prstGeom prst="rect">
              <a:avLst/>
            </a:prstGeom>
          </p:spPr>
        </p:pic>
        <p:sp>
          <p:nvSpPr>
            <p:cNvPr id="59" name="Rectangle 58">
              <a:extLst>
                <a:ext uri="{FF2B5EF4-FFF2-40B4-BE49-F238E27FC236}">
                  <a16:creationId xmlns:a16="http://schemas.microsoft.com/office/drawing/2014/main" id="{E78ABFD3-C3B5-0545-AE87-2652073AA079}"/>
                </a:ext>
              </a:extLst>
            </p:cNvPr>
            <p:cNvSpPr/>
            <p:nvPr/>
          </p:nvSpPr>
          <p:spPr>
            <a:xfrm>
              <a:off x="10329180" y="739471"/>
              <a:ext cx="949960" cy="151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a:extLst>
                <a:ext uri="{FF2B5EF4-FFF2-40B4-BE49-F238E27FC236}">
                  <a16:creationId xmlns:a16="http://schemas.microsoft.com/office/drawing/2014/main" id="{4D76F293-BE70-2243-9900-C65D7F4D8419}"/>
                </a:ext>
              </a:extLst>
            </p:cNvPr>
            <p:cNvSpPr/>
            <p:nvPr/>
          </p:nvSpPr>
          <p:spPr>
            <a:xfrm>
              <a:off x="10742913" y="1227151"/>
              <a:ext cx="536227" cy="1510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1" name="Freeform 60">
            <a:extLst>
              <a:ext uri="{FF2B5EF4-FFF2-40B4-BE49-F238E27FC236}">
                <a16:creationId xmlns:a16="http://schemas.microsoft.com/office/drawing/2014/main" id="{B2B92AE9-5076-2D48-B0C5-C284222DE1EB}"/>
              </a:ext>
            </a:extLst>
          </p:cNvPr>
          <p:cNvSpPr/>
          <p:nvPr/>
        </p:nvSpPr>
        <p:spPr>
          <a:xfrm>
            <a:off x="8365765" y="710964"/>
            <a:ext cx="302149" cy="151075"/>
          </a:xfrm>
          <a:custGeom>
            <a:avLst/>
            <a:gdLst>
              <a:gd name="connsiteX0" fmla="*/ 7951 w 302149"/>
              <a:gd name="connsiteY0" fmla="*/ 0 h 151075"/>
              <a:gd name="connsiteX1" fmla="*/ 0 w 302149"/>
              <a:gd name="connsiteY1" fmla="*/ 151075 h 151075"/>
              <a:gd name="connsiteX2" fmla="*/ 302149 w 302149"/>
              <a:gd name="connsiteY2" fmla="*/ 151075 h 151075"/>
              <a:gd name="connsiteX3" fmla="*/ 302149 w 302149"/>
              <a:gd name="connsiteY3" fmla="*/ 15903 h 151075"/>
            </a:gdLst>
            <a:ahLst/>
            <a:cxnLst>
              <a:cxn ang="0">
                <a:pos x="connsiteX0" y="connsiteY0"/>
              </a:cxn>
              <a:cxn ang="0">
                <a:pos x="connsiteX1" y="connsiteY1"/>
              </a:cxn>
              <a:cxn ang="0">
                <a:pos x="connsiteX2" y="connsiteY2"/>
              </a:cxn>
              <a:cxn ang="0">
                <a:pos x="connsiteX3" y="connsiteY3"/>
              </a:cxn>
            </a:cxnLst>
            <a:rect l="l" t="t" r="r" b="b"/>
            <a:pathLst>
              <a:path w="302149" h="151075">
                <a:moveTo>
                  <a:pt x="7951" y="0"/>
                </a:moveTo>
                <a:lnTo>
                  <a:pt x="0" y="151075"/>
                </a:lnTo>
                <a:lnTo>
                  <a:pt x="302149" y="151075"/>
                </a:lnTo>
                <a:lnTo>
                  <a:pt x="302149" y="15903"/>
                </a:lnTo>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Straight Connector 61">
            <a:extLst>
              <a:ext uri="{FF2B5EF4-FFF2-40B4-BE49-F238E27FC236}">
                <a16:creationId xmlns:a16="http://schemas.microsoft.com/office/drawing/2014/main" id="{C0139D2C-6C49-0A43-A848-6C361758C31A}"/>
              </a:ext>
            </a:extLst>
          </p:cNvPr>
          <p:cNvCxnSpPr/>
          <p:nvPr/>
        </p:nvCxnSpPr>
        <p:spPr>
          <a:xfrm>
            <a:off x="8365765" y="461190"/>
            <a:ext cx="302149" cy="0"/>
          </a:xfrm>
          <a:prstGeom prst="line">
            <a:avLst/>
          </a:prstGeom>
          <a:ln w="120650">
            <a:solidFill>
              <a:srgbClr val="17D01A">
                <a:alpha val="50000"/>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58A6CE2-24DA-F545-A467-574765699551}"/>
              </a:ext>
            </a:extLst>
          </p:cNvPr>
          <p:cNvCxnSpPr/>
          <p:nvPr/>
        </p:nvCxnSpPr>
        <p:spPr>
          <a:xfrm>
            <a:off x="8365765" y="623565"/>
            <a:ext cx="302149" cy="0"/>
          </a:xfrm>
          <a:prstGeom prst="line">
            <a:avLst/>
          </a:prstGeom>
          <a:ln w="120650">
            <a:solidFill>
              <a:srgbClr val="00B0F0">
                <a:alpha val="50000"/>
              </a:srgbClr>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19005BF3-145C-A244-BC7D-070E18B663BE}"/>
              </a:ext>
            </a:extLst>
          </p:cNvPr>
          <p:cNvSpPr/>
          <p:nvPr/>
        </p:nvSpPr>
        <p:spPr>
          <a:xfrm>
            <a:off x="8360685" y="896053"/>
            <a:ext cx="302149" cy="127000"/>
          </a:xfrm>
          <a:prstGeom prst="rect">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824C79C-6361-5347-A7AC-6B04D7296695}"/>
              </a:ext>
            </a:extLst>
          </p:cNvPr>
          <p:cNvSpPr/>
          <p:nvPr/>
        </p:nvSpPr>
        <p:spPr>
          <a:xfrm>
            <a:off x="8360685" y="1063898"/>
            <a:ext cx="302149" cy="134746"/>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0FB6B1EE-F9C1-604E-958A-7F081DCC0ADA}"/>
              </a:ext>
            </a:extLst>
          </p:cNvPr>
          <p:cNvSpPr/>
          <p:nvPr/>
        </p:nvSpPr>
        <p:spPr>
          <a:xfrm>
            <a:off x="8360685" y="1223292"/>
            <a:ext cx="302149" cy="141805"/>
          </a:xfrm>
          <a:prstGeom prst="rect">
            <a:avLst/>
          </a:prstGeom>
          <a:solidFill>
            <a:schemeClr val="accent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itle 17">
            <a:extLst>
              <a:ext uri="{FF2B5EF4-FFF2-40B4-BE49-F238E27FC236}">
                <a16:creationId xmlns:a16="http://schemas.microsoft.com/office/drawing/2014/main" id="{CE91C7C3-E3FA-8C41-AFAC-2FE47CC3D58E}"/>
              </a:ext>
            </a:extLst>
          </p:cNvPr>
          <p:cNvSpPr txBox="1">
            <a:spLocks/>
          </p:cNvSpPr>
          <p:nvPr/>
        </p:nvSpPr>
        <p:spPr bwMode="auto">
          <a:xfrm>
            <a:off x="569564" y="204979"/>
            <a:ext cx="10515600" cy="13255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0488" tIns="44450" rIns="90488" bIns="44450" numCol="1" anchor="t" anchorCtr="0" compatLnSpc="1">
            <a:prstTxWarp prst="textNoShape">
              <a:avLst/>
            </a:prstTxWarp>
          </a:bodyPr>
          <a:lstStyle>
            <a:lvl1pPr algn="l" rtl="0" eaLnBrk="0" fontAlgn="base" hangingPunct="0">
              <a:spcBef>
                <a:spcPct val="0"/>
              </a:spcBef>
              <a:spcAft>
                <a:spcPct val="0"/>
              </a:spcAft>
              <a:defRPr sz="4000" b="1" cap="all">
                <a:solidFill>
                  <a:srgbClr val="FFFF99"/>
                </a:solidFill>
                <a:latin typeface="+mj-lt"/>
                <a:ea typeface="+mj-ea"/>
                <a:cs typeface="ＭＳ Ｐゴシック" charset="0"/>
              </a:defRPr>
            </a:lvl1pPr>
            <a:lvl2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2pPr>
            <a:lvl3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3pPr>
            <a:lvl4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4pPr>
            <a:lvl5pPr algn="l" rtl="0" eaLnBrk="0" fontAlgn="base" hangingPunct="0">
              <a:spcBef>
                <a:spcPct val="0"/>
              </a:spcBef>
              <a:spcAft>
                <a:spcPct val="0"/>
              </a:spcAft>
              <a:defRPr sz="3600" b="1">
                <a:solidFill>
                  <a:srgbClr val="FFFF99"/>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3600" b="1">
                <a:solidFill>
                  <a:srgbClr val="FFFF99"/>
                </a:solidFill>
                <a:latin typeface="Arial" charset="0"/>
                <a:ea typeface="ＭＳ Ｐゴシック" charset="0"/>
              </a:defRPr>
            </a:lvl6pPr>
            <a:lvl7pPr marL="914400" algn="l" rtl="0" eaLnBrk="0" fontAlgn="base" hangingPunct="0">
              <a:spcBef>
                <a:spcPct val="0"/>
              </a:spcBef>
              <a:spcAft>
                <a:spcPct val="0"/>
              </a:spcAft>
              <a:defRPr sz="3600" b="1">
                <a:solidFill>
                  <a:srgbClr val="FFFF99"/>
                </a:solidFill>
                <a:latin typeface="Arial" charset="0"/>
                <a:ea typeface="ＭＳ Ｐゴシック" charset="0"/>
              </a:defRPr>
            </a:lvl7pPr>
            <a:lvl8pPr marL="1371600" algn="l" rtl="0" eaLnBrk="0" fontAlgn="base" hangingPunct="0">
              <a:spcBef>
                <a:spcPct val="0"/>
              </a:spcBef>
              <a:spcAft>
                <a:spcPct val="0"/>
              </a:spcAft>
              <a:defRPr sz="3600" b="1">
                <a:solidFill>
                  <a:srgbClr val="FFFF99"/>
                </a:solidFill>
                <a:latin typeface="Arial" charset="0"/>
                <a:ea typeface="ＭＳ Ｐゴシック" charset="0"/>
              </a:defRPr>
            </a:lvl8pPr>
            <a:lvl9pPr marL="1828800" algn="l" rtl="0" eaLnBrk="0" fontAlgn="base" hangingPunct="0">
              <a:spcBef>
                <a:spcPct val="0"/>
              </a:spcBef>
              <a:spcAft>
                <a:spcPct val="0"/>
              </a:spcAft>
              <a:defRPr sz="3600" b="1">
                <a:solidFill>
                  <a:srgbClr val="FFFF99"/>
                </a:solidFill>
                <a:latin typeface="Arial" charset="0"/>
                <a:ea typeface="ＭＳ Ｐゴシック" charset="0"/>
              </a:defRPr>
            </a:lvl9pPr>
          </a:lstStyle>
          <a:p>
            <a:r>
              <a:rPr lang="en-US" sz="3200" kern="0" dirty="0"/>
              <a:t>Thornthwaite’s march </a:t>
            </a:r>
            <a:r>
              <a:rPr lang="en-US" sz="3200" kern="0" dirty="0" err="1"/>
              <a:t>oF</a:t>
            </a:r>
            <a:r>
              <a:rPr lang="en-US" sz="3200" kern="0" dirty="0"/>
              <a:t> </a:t>
            </a:r>
          </a:p>
          <a:p>
            <a:r>
              <a:rPr lang="en-US" sz="3200" kern="0" dirty="0"/>
              <a:t>precipitation and potential evapotranspiration</a:t>
            </a:r>
          </a:p>
          <a:p>
            <a:endParaRPr lang="en-US" sz="3200" kern="0" dirty="0"/>
          </a:p>
        </p:txBody>
      </p:sp>
    </p:spTree>
    <p:extLst>
      <p:ext uri="{BB962C8B-B14F-4D97-AF65-F5344CB8AC3E}">
        <p14:creationId xmlns:p14="http://schemas.microsoft.com/office/powerpoint/2010/main" val="3639407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2D123B8-E6E1-6C4A-AEE8-746F438B17A2}"/>
              </a:ext>
            </a:extLst>
          </p:cNvPr>
          <p:cNvSpPr>
            <a:spLocks noGrp="1"/>
          </p:cNvSpPr>
          <p:nvPr>
            <p:ph type="title"/>
          </p:nvPr>
        </p:nvSpPr>
        <p:spPr>
          <a:xfrm>
            <a:off x="676893" y="127211"/>
            <a:ext cx="11293433" cy="632688"/>
          </a:xfrm>
        </p:spPr>
        <p:txBody>
          <a:bodyPr>
            <a:noAutofit/>
          </a:bodyPr>
          <a:lstStyle/>
          <a:p>
            <a:r>
              <a:rPr lang="en-US" sz="2800" dirty="0"/>
              <a:t>SWB: Modified </a:t>
            </a:r>
            <a:r>
              <a:rPr lang="en-US" sz="2800" dirty="0" err="1"/>
              <a:t>Thornthwaite</a:t>
            </a:r>
            <a:r>
              <a:rPr lang="en-US" sz="2800" dirty="0"/>
              <a:t>-Mather water balance</a:t>
            </a:r>
          </a:p>
        </p:txBody>
      </p:sp>
      <p:sp>
        <p:nvSpPr>
          <p:cNvPr id="7" name="TextBox 6">
            <a:extLst>
              <a:ext uri="{FF2B5EF4-FFF2-40B4-BE49-F238E27FC236}">
                <a16:creationId xmlns:a16="http://schemas.microsoft.com/office/drawing/2014/main" id="{FA892C23-2AD3-0B42-B38D-A56EB498B8C7}"/>
              </a:ext>
            </a:extLst>
          </p:cNvPr>
          <p:cNvSpPr txBox="1"/>
          <p:nvPr/>
        </p:nvSpPr>
        <p:spPr>
          <a:xfrm rot="16200000">
            <a:off x="9344869" y="3818621"/>
            <a:ext cx="4684552" cy="400110"/>
          </a:xfrm>
          <a:prstGeom prst="rect">
            <a:avLst/>
          </a:prstGeom>
          <a:noFill/>
        </p:spPr>
        <p:txBody>
          <a:bodyPr wrap="none" rtlCol="0">
            <a:spAutoFit/>
          </a:bodyPr>
          <a:lstStyle/>
          <a:p>
            <a:r>
              <a:rPr lang="en-US" sz="2000" i="1" dirty="0">
                <a:solidFill>
                  <a:srgbClr val="FFCC99"/>
                </a:solidFill>
              </a:rPr>
              <a:t>Source: </a:t>
            </a:r>
            <a:r>
              <a:rPr lang="en-US" sz="2000" i="1" dirty="0" err="1">
                <a:solidFill>
                  <a:srgbClr val="FFCC99"/>
                </a:solidFill>
              </a:rPr>
              <a:t>Thornthwaite</a:t>
            </a:r>
            <a:r>
              <a:rPr lang="en-US" sz="2000" i="1" dirty="0">
                <a:solidFill>
                  <a:srgbClr val="FFCC99"/>
                </a:solidFill>
              </a:rPr>
              <a:t> and Mather, 1957</a:t>
            </a:r>
          </a:p>
        </p:txBody>
      </p:sp>
      <p:pic>
        <p:nvPicPr>
          <p:cNvPr id="9" name="Picture 8">
            <a:extLst>
              <a:ext uri="{FF2B5EF4-FFF2-40B4-BE49-F238E27FC236}">
                <a16:creationId xmlns:a16="http://schemas.microsoft.com/office/drawing/2014/main" id="{BECFC1B3-7AA8-C640-8263-2FA75614BF7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0800000">
            <a:off x="3759521" y="722567"/>
            <a:ext cx="7543798" cy="5690935"/>
          </a:xfrm>
          <a:prstGeom prst="rect">
            <a:avLst/>
          </a:prstGeom>
        </p:spPr>
      </p:pic>
      <p:sp>
        <p:nvSpPr>
          <p:cNvPr id="10" name="TextBox 9">
            <a:extLst>
              <a:ext uri="{FF2B5EF4-FFF2-40B4-BE49-F238E27FC236}">
                <a16:creationId xmlns:a16="http://schemas.microsoft.com/office/drawing/2014/main" id="{C298F18D-71A1-F744-BBE2-1732F56A5C83}"/>
              </a:ext>
            </a:extLst>
          </p:cNvPr>
          <p:cNvSpPr txBox="1"/>
          <p:nvPr/>
        </p:nvSpPr>
        <p:spPr>
          <a:xfrm>
            <a:off x="249386" y="1600200"/>
            <a:ext cx="3343885" cy="3139321"/>
          </a:xfrm>
          <a:prstGeom prst="rect">
            <a:avLst/>
          </a:prstGeom>
          <a:noFill/>
        </p:spPr>
        <p:txBody>
          <a:bodyPr wrap="square" rtlCol="0">
            <a:spAutoFit/>
          </a:bodyPr>
          <a:lstStyle/>
          <a:p>
            <a:r>
              <a:rPr lang="en-US" sz="1800" dirty="0">
                <a:solidFill>
                  <a:srgbClr val="FFCC99"/>
                </a:solidFill>
              </a:rPr>
              <a:t>Potential evapotranspiration (PE)</a:t>
            </a:r>
          </a:p>
          <a:p>
            <a:r>
              <a:rPr lang="en-US" sz="1800" dirty="0">
                <a:solidFill>
                  <a:srgbClr val="FFCC99"/>
                </a:solidFill>
              </a:rPr>
              <a:t>Precipitation (P)</a:t>
            </a:r>
          </a:p>
          <a:p>
            <a:r>
              <a:rPr lang="en-US" sz="1800" dirty="0">
                <a:solidFill>
                  <a:srgbClr val="FFCC99"/>
                </a:solidFill>
              </a:rPr>
              <a:t>P – PE</a:t>
            </a:r>
          </a:p>
          <a:p>
            <a:r>
              <a:rPr lang="en-US" sz="1800" dirty="0">
                <a:solidFill>
                  <a:srgbClr val="FFCC99"/>
                </a:solidFill>
              </a:rPr>
              <a:t>Accumulated Pot. Water Loss</a:t>
            </a:r>
          </a:p>
          <a:p>
            <a:r>
              <a:rPr lang="en-US" sz="1800" dirty="0">
                <a:solidFill>
                  <a:srgbClr val="FFCC99"/>
                </a:solidFill>
              </a:rPr>
              <a:t>Soil storage</a:t>
            </a:r>
          </a:p>
          <a:p>
            <a:r>
              <a:rPr lang="en-US" sz="1800" dirty="0">
                <a:solidFill>
                  <a:srgbClr val="FFCC99"/>
                </a:solidFill>
              </a:rPr>
              <a:t>Actual evapotranspiration</a:t>
            </a:r>
          </a:p>
          <a:p>
            <a:r>
              <a:rPr lang="en-US" sz="1800" dirty="0">
                <a:solidFill>
                  <a:srgbClr val="FFCC99"/>
                </a:solidFill>
              </a:rPr>
              <a:t>Deficit</a:t>
            </a:r>
          </a:p>
          <a:p>
            <a:r>
              <a:rPr lang="en-US" sz="1800" dirty="0">
                <a:solidFill>
                  <a:srgbClr val="FFCC99"/>
                </a:solidFill>
              </a:rPr>
              <a:t>Surplus</a:t>
            </a:r>
          </a:p>
          <a:p>
            <a:r>
              <a:rPr lang="en-US" sz="1800" dirty="0">
                <a:solidFill>
                  <a:srgbClr val="FFCC99"/>
                </a:solidFill>
              </a:rPr>
              <a:t>Runoff</a:t>
            </a:r>
          </a:p>
          <a:p>
            <a:r>
              <a:rPr lang="en-US" sz="1800" dirty="0">
                <a:solidFill>
                  <a:srgbClr val="FFCC99"/>
                </a:solidFill>
              </a:rPr>
              <a:t>Snowmelt runoff</a:t>
            </a:r>
          </a:p>
        </p:txBody>
      </p:sp>
      <p:cxnSp>
        <p:nvCxnSpPr>
          <p:cNvPr id="11" name="Straight Connector 10">
            <a:extLst>
              <a:ext uri="{FF2B5EF4-FFF2-40B4-BE49-F238E27FC236}">
                <a16:creationId xmlns:a16="http://schemas.microsoft.com/office/drawing/2014/main" id="{C1ECF8B1-E57F-D04C-A0D3-934D6A288F33}"/>
              </a:ext>
            </a:extLst>
          </p:cNvPr>
          <p:cNvCxnSpPr>
            <a:cxnSpLocks/>
          </p:cNvCxnSpPr>
          <p:nvPr/>
        </p:nvCxnSpPr>
        <p:spPr>
          <a:xfrm>
            <a:off x="1921328" y="1968671"/>
            <a:ext cx="2493922" cy="513272"/>
          </a:xfrm>
          <a:prstGeom prst="line">
            <a:avLst/>
          </a:prstGeom>
          <a:ln>
            <a:solidFill>
              <a:srgbClr val="FFCC99"/>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9BEB396-5970-A74B-83FC-2641F9E33C6B}"/>
              </a:ext>
            </a:extLst>
          </p:cNvPr>
          <p:cNvCxnSpPr>
            <a:cxnSpLocks/>
          </p:cNvCxnSpPr>
          <p:nvPr/>
        </p:nvCxnSpPr>
        <p:spPr>
          <a:xfrm>
            <a:off x="1921328" y="2358091"/>
            <a:ext cx="2493922" cy="299385"/>
          </a:xfrm>
          <a:prstGeom prst="line">
            <a:avLst/>
          </a:prstGeom>
          <a:ln>
            <a:solidFill>
              <a:srgbClr val="FFCC99"/>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1624CB5-7929-6D48-893F-97381542FD28}"/>
              </a:ext>
            </a:extLst>
          </p:cNvPr>
          <p:cNvCxnSpPr>
            <a:cxnSpLocks/>
          </p:cNvCxnSpPr>
          <p:nvPr/>
        </p:nvCxnSpPr>
        <p:spPr>
          <a:xfrm>
            <a:off x="1043004" y="2614943"/>
            <a:ext cx="3372246" cy="200376"/>
          </a:xfrm>
          <a:prstGeom prst="line">
            <a:avLst/>
          </a:prstGeom>
          <a:ln>
            <a:solidFill>
              <a:srgbClr val="FFCC99"/>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76BE2D1-4020-A74B-AE68-F26939B1020D}"/>
              </a:ext>
            </a:extLst>
          </p:cNvPr>
          <p:cNvCxnSpPr>
            <a:cxnSpLocks/>
          </p:cNvCxnSpPr>
          <p:nvPr/>
        </p:nvCxnSpPr>
        <p:spPr>
          <a:xfrm flipV="1">
            <a:off x="1648882" y="3139175"/>
            <a:ext cx="2766368" cy="28591"/>
          </a:xfrm>
          <a:prstGeom prst="line">
            <a:avLst/>
          </a:prstGeom>
          <a:ln>
            <a:solidFill>
              <a:srgbClr val="FFCC99"/>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D6A19E1-5CD2-5D44-A454-22ECEE683D4A}"/>
              </a:ext>
            </a:extLst>
          </p:cNvPr>
          <p:cNvCxnSpPr>
            <a:cxnSpLocks/>
          </p:cNvCxnSpPr>
          <p:nvPr/>
        </p:nvCxnSpPr>
        <p:spPr>
          <a:xfrm>
            <a:off x="3032066" y="3446272"/>
            <a:ext cx="1383184" cy="16760"/>
          </a:xfrm>
          <a:prstGeom prst="line">
            <a:avLst/>
          </a:prstGeom>
          <a:ln>
            <a:solidFill>
              <a:srgbClr val="FFCC99"/>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127231B-2271-5148-A452-E595FF18B21C}"/>
              </a:ext>
            </a:extLst>
          </p:cNvPr>
          <p:cNvCxnSpPr>
            <a:cxnSpLocks/>
          </p:cNvCxnSpPr>
          <p:nvPr/>
        </p:nvCxnSpPr>
        <p:spPr>
          <a:xfrm flipV="1">
            <a:off x="1184650" y="3615435"/>
            <a:ext cx="3230600" cy="69400"/>
          </a:xfrm>
          <a:prstGeom prst="line">
            <a:avLst/>
          </a:prstGeom>
          <a:ln>
            <a:solidFill>
              <a:srgbClr val="FFCC99"/>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858FB0D-D56F-1A42-B823-630A56728366}"/>
              </a:ext>
            </a:extLst>
          </p:cNvPr>
          <p:cNvCxnSpPr>
            <a:cxnSpLocks/>
          </p:cNvCxnSpPr>
          <p:nvPr/>
        </p:nvCxnSpPr>
        <p:spPr>
          <a:xfrm flipV="1">
            <a:off x="1184650" y="3755713"/>
            <a:ext cx="3156312" cy="212169"/>
          </a:xfrm>
          <a:prstGeom prst="line">
            <a:avLst/>
          </a:prstGeom>
          <a:ln>
            <a:solidFill>
              <a:srgbClr val="FFCC99"/>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0139E79-EC3D-A64D-81A3-872C5F34B4B8}"/>
              </a:ext>
            </a:extLst>
          </p:cNvPr>
          <p:cNvCxnSpPr>
            <a:cxnSpLocks/>
          </p:cNvCxnSpPr>
          <p:nvPr/>
        </p:nvCxnSpPr>
        <p:spPr>
          <a:xfrm flipV="1">
            <a:off x="1043004" y="3934523"/>
            <a:ext cx="3372246" cy="328625"/>
          </a:xfrm>
          <a:prstGeom prst="line">
            <a:avLst/>
          </a:prstGeom>
          <a:ln>
            <a:solidFill>
              <a:srgbClr val="FFCC99"/>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9BEC3D-C338-284B-86B2-185727FB4D67}"/>
              </a:ext>
            </a:extLst>
          </p:cNvPr>
          <p:cNvCxnSpPr>
            <a:cxnSpLocks/>
          </p:cNvCxnSpPr>
          <p:nvPr/>
        </p:nvCxnSpPr>
        <p:spPr>
          <a:xfrm flipV="1">
            <a:off x="2057400" y="4131817"/>
            <a:ext cx="2357850" cy="431420"/>
          </a:xfrm>
          <a:prstGeom prst="line">
            <a:avLst/>
          </a:prstGeom>
          <a:ln>
            <a:solidFill>
              <a:srgbClr val="FFCC99"/>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9DE1B53-0CBC-B04B-89C4-FF1C61D0BDEC}"/>
              </a:ext>
            </a:extLst>
          </p:cNvPr>
          <p:cNvCxnSpPr>
            <a:cxnSpLocks/>
          </p:cNvCxnSpPr>
          <p:nvPr/>
        </p:nvCxnSpPr>
        <p:spPr>
          <a:xfrm>
            <a:off x="3429000" y="2991542"/>
            <a:ext cx="986250" cy="0"/>
          </a:xfrm>
          <a:prstGeom prst="line">
            <a:avLst/>
          </a:prstGeom>
          <a:ln>
            <a:solidFill>
              <a:srgbClr val="FFCC99"/>
            </a:solidFill>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146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0D6A52-B7EF-3A43-A264-A12B52673F80}"/>
              </a:ext>
            </a:extLst>
          </p:cNvPr>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64000" contrast="-64000"/>
                    </a14:imgEffect>
                  </a14:imgLayer>
                </a14:imgProps>
              </a:ext>
              <a:ext uri="{28A0092B-C50C-407E-A947-70E740481C1C}">
                <a14:useLocalDpi xmlns:a14="http://schemas.microsoft.com/office/drawing/2010/main"/>
              </a:ext>
            </a:extLst>
          </a:blip>
          <a:srcRect l="4429" t="8383" r="2432" b="40528"/>
          <a:stretch/>
        </p:blipFill>
        <p:spPr>
          <a:xfrm rot="10800000">
            <a:off x="2144450" y="245438"/>
            <a:ext cx="8590809" cy="6480785"/>
          </a:xfrm>
          <a:prstGeom prst="rect">
            <a:avLst/>
          </a:prstGeom>
        </p:spPr>
      </p:pic>
      <p:sp>
        <p:nvSpPr>
          <p:cNvPr id="3" name="TextBox 2">
            <a:extLst>
              <a:ext uri="{FF2B5EF4-FFF2-40B4-BE49-F238E27FC236}">
                <a16:creationId xmlns:a16="http://schemas.microsoft.com/office/drawing/2014/main" id="{7E2BF1A8-CBA7-2C40-9E2E-AC65478A95B4}"/>
              </a:ext>
            </a:extLst>
          </p:cNvPr>
          <p:cNvSpPr txBox="1"/>
          <p:nvPr/>
        </p:nvSpPr>
        <p:spPr>
          <a:xfrm>
            <a:off x="2461160" y="1738859"/>
            <a:ext cx="6553201" cy="4031873"/>
          </a:xfrm>
          <a:prstGeom prst="rect">
            <a:avLst/>
          </a:prstGeom>
          <a:noFill/>
        </p:spPr>
        <p:txBody>
          <a:bodyPr wrap="square" rtlCol="0">
            <a:spAutoFit/>
          </a:bodyPr>
          <a:lstStyle/>
          <a:p>
            <a:r>
              <a:rPr lang="en-US" sz="3200" i="1" dirty="0"/>
              <a:t>“From a comparison of the seasonal march of precipitation with evapotranspiration, the magnitude of other related moisture parameters, the water surplus, water deficit, soil moisture storage, and water runoff may be determined.”</a:t>
            </a:r>
          </a:p>
        </p:txBody>
      </p:sp>
      <p:grpSp>
        <p:nvGrpSpPr>
          <p:cNvPr id="4" name="Group 3">
            <a:extLst>
              <a:ext uri="{FF2B5EF4-FFF2-40B4-BE49-F238E27FC236}">
                <a16:creationId xmlns:a16="http://schemas.microsoft.com/office/drawing/2014/main" id="{C9821EC0-D05B-E34D-A576-6929431ED9D0}"/>
              </a:ext>
            </a:extLst>
          </p:cNvPr>
          <p:cNvGrpSpPr/>
          <p:nvPr/>
        </p:nvGrpSpPr>
        <p:grpSpPr>
          <a:xfrm>
            <a:off x="3986485" y="4547265"/>
            <a:ext cx="5656499" cy="731024"/>
            <a:chOff x="4348716" y="3936669"/>
            <a:chExt cx="5656499" cy="731024"/>
          </a:xfrm>
        </p:grpSpPr>
        <p:sp>
          <p:nvSpPr>
            <p:cNvPr id="5" name="Freeform 4">
              <a:extLst>
                <a:ext uri="{FF2B5EF4-FFF2-40B4-BE49-F238E27FC236}">
                  <a16:creationId xmlns:a16="http://schemas.microsoft.com/office/drawing/2014/main" id="{FC6135C1-AE9E-2143-AB1B-D8209A6CE47B}"/>
                </a:ext>
              </a:extLst>
            </p:cNvPr>
            <p:cNvSpPr/>
            <p:nvPr/>
          </p:nvSpPr>
          <p:spPr>
            <a:xfrm>
              <a:off x="4348716" y="4236340"/>
              <a:ext cx="128592" cy="431353"/>
            </a:xfrm>
            <a:custGeom>
              <a:avLst/>
              <a:gdLst>
                <a:gd name="connsiteX0" fmla="*/ 0 w 128592"/>
                <a:gd name="connsiteY0" fmla="*/ 431353 h 431353"/>
                <a:gd name="connsiteX1" fmla="*/ 31898 w 128592"/>
                <a:gd name="connsiteY1" fmla="*/ 378190 h 431353"/>
                <a:gd name="connsiteX2" fmla="*/ 42531 w 128592"/>
                <a:gd name="connsiteY2" fmla="*/ 325027 h 431353"/>
                <a:gd name="connsiteX3" fmla="*/ 53163 w 128592"/>
                <a:gd name="connsiteY3" fmla="*/ 293130 h 431353"/>
                <a:gd name="connsiteX4" fmla="*/ 74428 w 128592"/>
                <a:gd name="connsiteY4" fmla="*/ 176172 h 431353"/>
                <a:gd name="connsiteX5" fmla="*/ 95693 w 128592"/>
                <a:gd name="connsiteY5" fmla="*/ 144274 h 431353"/>
                <a:gd name="connsiteX6" fmla="*/ 106326 w 128592"/>
                <a:gd name="connsiteY6" fmla="*/ 59213 h 431353"/>
                <a:gd name="connsiteX7" fmla="*/ 127591 w 128592"/>
                <a:gd name="connsiteY7" fmla="*/ 367558 h 431353"/>
                <a:gd name="connsiteX8" fmla="*/ 127591 w 128592"/>
                <a:gd name="connsiteY8" fmla="*/ 420720 h 4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592" h="431353">
                  <a:moveTo>
                    <a:pt x="0" y="431353"/>
                  </a:moveTo>
                  <a:cubicBezTo>
                    <a:pt x="10633" y="413632"/>
                    <a:pt x="24223" y="397378"/>
                    <a:pt x="31898" y="378190"/>
                  </a:cubicBezTo>
                  <a:cubicBezTo>
                    <a:pt x="38610" y="361411"/>
                    <a:pt x="38148" y="342559"/>
                    <a:pt x="42531" y="325027"/>
                  </a:cubicBezTo>
                  <a:cubicBezTo>
                    <a:pt x="45249" y="314154"/>
                    <a:pt x="49619" y="303762"/>
                    <a:pt x="53163" y="293130"/>
                  </a:cubicBezTo>
                  <a:cubicBezTo>
                    <a:pt x="56828" y="263813"/>
                    <a:pt x="58039" y="208951"/>
                    <a:pt x="74428" y="176172"/>
                  </a:cubicBezTo>
                  <a:cubicBezTo>
                    <a:pt x="80143" y="164742"/>
                    <a:pt x="88605" y="154907"/>
                    <a:pt x="95693" y="144274"/>
                  </a:cubicBezTo>
                  <a:cubicBezTo>
                    <a:pt x="99237" y="115920"/>
                    <a:pt x="101981" y="87455"/>
                    <a:pt x="106326" y="59213"/>
                  </a:cubicBezTo>
                  <a:cubicBezTo>
                    <a:pt x="139286" y="-155028"/>
                    <a:pt x="125191" y="273943"/>
                    <a:pt x="127591" y="367558"/>
                  </a:cubicBezTo>
                  <a:cubicBezTo>
                    <a:pt x="128045" y="385273"/>
                    <a:pt x="127591" y="402999"/>
                    <a:pt x="127591" y="420720"/>
                  </a:cubicBezTo>
                </a:path>
              </a:pathLst>
            </a:cu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 name="TextBox 5">
              <a:extLst>
                <a:ext uri="{FF2B5EF4-FFF2-40B4-BE49-F238E27FC236}">
                  <a16:creationId xmlns:a16="http://schemas.microsoft.com/office/drawing/2014/main" id="{DA763735-ED15-3948-8DB9-53826B230FDE}"/>
                </a:ext>
              </a:extLst>
            </p:cNvPr>
            <p:cNvSpPr txBox="1"/>
            <p:nvPr/>
          </p:nvSpPr>
          <p:spPr>
            <a:xfrm>
              <a:off x="4474534" y="3936669"/>
              <a:ext cx="5530681" cy="461665"/>
            </a:xfrm>
            <a:prstGeom prst="rect">
              <a:avLst/>
            </a:prstGeom>
            <a:noFill/>
          </p:spPr>
          <p:txBody>
            <a:bodyPr wrap="none" rtlCol="0">
              <a:spAutoFit/>
            </a:bodyPr>
            <a:lstStyle/>
            <a:p>
              <a:r>
                <a:rPr lang="en-US" sz="2400" b="1" dirty="0">
                  <a:solidFill>
                    <a:srgbClr val="FFFF00"/>
                  </a:solidFill>
                  <a:latin typeface="Courier New" pitchFamily="49" charset="0"/>
                  <a:cs typeface="Courier New" pitchFamily="49" charset="0"/>
                </a:rPr>
                <a:t>net infiltration (recharge), </a:t>
              </a:r>
              <a:endParaRPr lang="en-US" b="1" dirty="0">
                <a:solidFill>
                  <a:srgbClr val="FFFF00"/>
                </a:solidFill>
                <a:latin typeface="Courier New" pitchFamily="49" charset="0"/>
                <a:cs typeface="Courier New" pitchFamily="49" charset="0"/>
              </a:endParaRPr>
            </a:p>
          </p:txBody>
        </p:sp>
      </p:grpSp>
      <p:sp>
        <p:nvSpPr>
          <p:cNvPr id="7" name="Title 1">
            <a:extLst>
              <a:ext uri="{FF2B5EF4-FFF2-40B4-BE49-F238E27FC236}">
                <a16:creationId xmlns:a16="http://schemas.microsoft.com/office/drawing/2014/main" id="{CC7EC172-213A-1347-BA89-AD668849CDF1}"/>
              </a:ext>
            </a:extLst>
          </p:cNvPr>
          <p:cNvSpPr>
            <a:spLocks noGrp="1"/>
          </p:cNvSpPr>
          <p:nvPr>
            <p:ph type="title"/>
          </p:nvPr>
        </p:nvSpPr>
        <p:spPr>
          <a:xfrm>
            <a:off x="529101" y="214954"/>
            <a:ext cx="10515600" cy="632688"/>
          </a:xfrm>
        </p:spPr>
        <p:txBody>
          <a:bodyPr>
            <a:noAutofit/>
          </a:bodyPr>
          <a:lstStyle/>
          <a:p>
            <a:r>
              <a:rPr lang="en-US" sz="3200" dirty="0" err="1"/>
              <a:t>Thornthwaite’s</a:t>
            </a:r>
            <a:r>
              <a:rPr lang="en-US" sz="3200" dirty="0"/>
              <a:t> march of precipitation</a:t>
            </a:r>
            <a:br>
              <a:rPr lang="en-US" sz="3200" dirty="0"/>
            </a:br>
            <a:r>
              <a:rPr lang="en-US" sz="3200" dirty="0"/>
              <a:t> and potential evapotranspiration</a:t>
            </a:r>
          </a:p>
        </p:txBody>
      </p:sp>
      <p:sp>
        <p:nvSpPr>
          <p:cNvPr id="8" name="TextBox 7">
            <a:extLst>
              <a:ext uri="{FF2B5EF4-FFF2-40B4-BE49-F238E27FC236}">
                <a16:creationId xmlns:a16="http://schemas.microsoft.com/office/drawing/2014/main" id="{33456EC3-F112-AE49-AD8A-1E1A7DA6778C}"/>
              </a:ext>
            </a:extLst>
          </p:cNvPr>
          <p:cNvSpPr txBox="1"/>
          <p:nvPr/>
        </p:nvSpPr>
        <p:spPr>
          <a:xfrm rot="16200000">
            <a:off x="7839825" y="3219355"/>
            <a:ext cx="6504729" cy="523220"/>
          </a:xfrm>
          <a:prstGeom prst="rect">
            <a:avLst/>
          </a:prstGeom>
          <a:noFill/>
        </p:spPr>
        <p:txBody>
          <a:bodyPr wrap="none" rtlCol="0">
            <a:spAutoFit/>
          </a:bodyPr>
          <a:lstStyle/>
          <a:p>
            <a:r>
              <a:rPr lang="en-US" sz="2800" i="1" dirty="0">
                <a:solidFill>
                  <a:srgbClr val="FFCC99"/>
                </a:solidFill>
              </a:rPr>
              <a:t>Source: </a:t>
            </a:r>
            <a:r>
              <a:rPr lang="en-US" sz="2800" i="1" dirty="0" err="1">
                <a:solidFill>
                  <a:srgbClr val="FFCC99"/>
                </a:solidFill>
              </a:rPr>
              <a:t>Thornthwaite</a:t>
            </a:r>
            <a:r>
              <a:rPr lang="en-US" sz="2800" i="1" dirty="0">
                <a:solidFill>
                  <a:srgbClr val="FFCC99"/>
                </a:solidFill>
              </a:rPr>
              <a:t> and Mather, 1957</a:t>
            </a:r>
          </a:p>
        </p:txBody>
      </p:sp>
    </p:spTree>
    <p:extLst>
      <p:ext uri="{BB962C8B-B14F-4D97-AF65-F5344CB8AC3E}">
        <p14:creationId xmlns:p14="http://schemas.microsoft.com/office/powerpoint/2010/main" val="322497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9C71025F-489D-B04B-8DAB-35939ACAF957}"/>
                  </a:ext>
                </a:extLst>
              </p:cNvPr>
              <p:cNvSpPr/>
              <p:nvPr/>
            </p:nvSpPr>
            <p:spPr>
              <a:xfrm>
                <a:off x="6903027" y="5951033"/>
                <a:ext cx="5669973" cy="113556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a:solidFill>
                            <a:schemeClr val="bg1"/>
                          </a:solidFill>
                          <a:latin typeface="Cambria Math"/>
                        </a:rPr>
                        <m:t>𝐴𝑃𝑊𝐿</m:t>
                      </m:r>
                      <m:r>
                        <a:rPr lang="en-US" sz="2800" i="1">
                          <a:solidFill>
                            <a:schemeClr val="bg1"/>
                          </a:solidFill>
                          <a:latin typeface="Cambria Math"/>
                        </a:rPr>
                        <m:t>=</m:t>
                      </m:r>
                      <m:nary>
                        <m:naryPr>
                          <m:chr m:val="∑"/>
                          <m:subHide m:val="on"/>
                          <m:supHide m:val="on"/>
                          <m:ctrlPr>
                            <a:rPr lang="en-US" sz="2800" i="1">
                              <a:solidFill>
                                <a:schemeClr val="bg1"/>
                              </a:solidFill>
                              <a:latin typeface="Cambria Math" panose="02040503050406030204" pitchFamily="18" charset="0"/>
                            </a:rPr>
                          </m:ctrlPr>
                        </m:naryPr>
                        <m:sub/>
                        <m:sup/>
                        <m:e>
                          <m:d>
                            <m:dPr>
                              <m:ctrlPr>
                                <a:rPr lang="en-US" sz="2800" i="1">
                                  <a:solidFill>
                                    <a:schemeClr val="bg1"/>
                                  </a:solidFill>
                                  <a:latin typeface="Cambria Math" panose="02040503050406030204" pitchFamily="18" charset="0"/>
                                </a:rPr>
                              </m:ctrlPr>
                            </m:dPr>
                            <m:e>
                              <m:r>
                                <a:rPr lang="en-US" sz="2800" i="1">
                                  <a:solidFill>
                                    <a:schemeClr val="bg1"/>
                                  </a:solidFill>
                                  <a:latin typeface="Cambria Math"/>
                                </a:rPr>
                                <m:t>𝑝𝑟𝑒𝑐𝑖𝑝</m:t>
                              </m:r>
                              <m:r>
                                <a:rPr lang="en-US" sz="2800" i="1">
                                  <a:solidFill>
                                    <a:schemeClr val="bg1"/>
                                  </a:solidFill>
                                  <a:latin typeface="Cambria Math"/>
                                </a:rPr>
                                <m:t> −</m:t>
                              </m:r>
                              <m:r>
                                <a:rPr lang="en-US" sz="2800" i="1">
                                  <a:solidFill>
                                    <a:schemeClr val="bg1"/>
                                  </a:solidFill>
                                  <a:latin typeface="Cambria Math"/>
                                </a:rPr>
                                <m:t>𝑝𝑜𝑡𝐸𝑇</m:t>
                              </m:r>
                            </m:e>
                          </m:d>
                        </m:e>
                      </m:nary>
                    </m:oMath>
                  </m:oMathPara>
                </a14:m>
                <a:endParaRPr lang="en-US" sz="2800" dirty="0">
                  <a:solidFill>
                    <a:schemeClr val="bg1"/>
                  </a:solidFill>
                </a:endParaRPr>
              </a:p>
            </p:txBody>
          </p:sp>
        </mc:Choice>
        <mc:Fallback xmlns="">
          <p:sp>
            <p:nvSpPr>
              <p:cNvPr id="4" name="Rectangle 3">
                <a:extLst>
                  <a:ext uri="{FF2B5EF4-FFF2-40B4-BE49-F238E27FC236}">
                    <a16:creationId xmlns:a16="http://schemas.microsoft.com/office/drawing/2014/main" id="{9C71025F-489D-B04B-8DAB-35939ACAF957}"/>
                  </a:ext>
                </a:extLst>
              </p:cNvPr>
              <p:cNvSpPr>
                <a:spLocks noRot="1" noChangeAspect="1" noMove="1" noResize="1" noEditPoints="1" noAdjustHandles="1" noChangeArrowheads="1" noChangeShapeType="1" noTextEdit="1"/>
              </p:cNvSpPr>
              <p:nvPr/>
            </p:nvSpPr>
            <p:spPr>
              <a:xfrm>
                <a:off x="6903027" y="5951033"/>
                <a:ext cx="5669973" cy="1135567"/>
              </a:xfrm>
              <a:prstGeom prst="rect">
                <a:avLst/>
              </a:prstGeom>
              <a:blipFill>
                <a:blip r:embed="rId2"/>
                <a:stretch>
                  <a:fillRect t="-131111" b="-182222"/>
                </a:stretch>
              </a:blipFill>
            </p:spPr>
            <p:txBody>
              <a:bodyPr/>
              <a:lstStyle/>
              <a:p>
                <a:r>
                  <a:rPr lang="en-US">
                    <a:noFill/>
                  </a:rPr>
                  <a:t> </a:t>
                </a:r>
              </a:p>
            </p:txBody>
          </p:sp>
        </mc:Fallback>
      </mc:AlternateContent>
      <p:sp>
        <p:nvSpPr>
          <p:cNvPr id="5" name="Rectangle 2">
            <a:extLst>
              <a:ext uri="{FF2B5EF4-FFF2-40B4-BE49-F238E27FC236}">
                <a16:creationId xmlns:a16="http://schemas.microsoft.com/office/drawing/2014/main" id="{CAD1F10E-3201-1B45-9840-DDA7AA578541}"/>
              </a:ext>
            </a:extLst>
          </p:cNvPr>
          <p:cNvSpPr>
            <a:spLocks noGrp="1" noChangeArrowheads="1"/>
          </p:cNvSpPr>
          <p:nvPr>
            <p:ph type="title"/>
          </p:nvPr>
        </p:nvSpPr>
        <p:spPr>
          <a:xfrm>
            <a:off x="1981200" y="152400"/>
            <a:ext cx="8229600" cy="1219200"/>
          </a:xfrm>
        </p:spPr>
        <p:txBody>
          <a:bodyPr/>
          <a:lstStyle/>
          <a:p>
            <a:r>
              <a:rPr lang="en-US" sz="4000" dirty="0"/>
              <a:t>how much moisture can be pulled from the soil?</a:t>
            </a:r>
          </a:p>
        </p:txBody>
      </p:sp>
      <p:sp>
        <p:nvSpPr>
          <p:cNvPr id="6" name="TextBox 5">
            <a:extLst>
              <a:ext uri="{FF2B5EF4-FFF2-40B4-BE49-F238E27FC236}">
                <a16:creationId xmlns:a16="http://schemas.microsoft.com/office/drawing/2014/main" id="{BD83E330-BE2C-F847-BEDD-015BE19C15E2}"/>
              </a:ext>
            </a:extLst>
          </p:cNvPr>
          <p:cNvSpPr txBox="1"/>
          <p:nvPr/>
        </p:nvSpPr>
        <p:spPr>
          <a:xfrm>
            <a:off x="1676400" y="6243935"/>
            <a:ext cx="5593839" cy="461665"/>
          </a:xfrm>
          <a:prstGeom prst="rect">
            <a:avLst/>
          </a:prstGeom>
          <a:noFill/>
        </p:spPr>
        <p:txBody>
          <a:bodyPr wrap="none" rtlCol="0">
            <a:spAutoFit/>
          </a:bodyPr>
          <a:lstStyle/>
          <a:p>
            <a:r>
              <a:rPr lang="en-US" sz="2400" i="1" dirty="0">
                <a:solidFill>
                  <a:srgbClr val="FFCC99"/>
                </a:solidFill>
              </a:rPr>
              <a:t>Source: </a:t>
            </a:r>
            <a:r>
              <a:rPr lang="en-US" sz="2400" i="1" dirty="0" err="1">
                <a:solidFill>
                  <a:srgbClr val="FFCC99"/>
                </a:solidFill>
              </a:rPr>
              <a:t>Thornthwaite</a:t>
            </a:r>
            <a:r>
              <a:rPr lang="en-US" sz="2400" i="1" dirty="0">
                <a:solidFill>
                  <a:srgbClr val="FFCC99"/>
                </a:solidFill>
              </a:rPr>
              <a:t> and Mather, 1957</a:t>
            </a:r>
          </a:p>
        </p:txBody>
      </p:sp>
      <p:pic>
        <p:nvPicPr>
          <p:cNvPr id="7" name="Picture 6">
            <a:extLst>
              <a:ext uri="{FF2B5EF4-FFF2-40B4-BE49-F238E27FC236}">
                <a16:creationId xmlns:a16="http://schemas.microsoft.com/office/drawing/2014/main" id="{2080B2C9-B7B4-DE4A-8D90-B88CE48CC8E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4854" t="8284" r="39196" b="10792"/>
          <a:stretch/>
        </p:blipFill>
        <p:spPr>
          <a:xfrm rot="5400000">
            <a:off x="4414669" y="-650007"/>
            <a:ext cx="3757566" cy="8562778"/>
          </a:xfrm>
          <a:prstGeom prst="rect">
            <a:avLst/>
          </a:prstGeom>
        </p:spPr>
      </p:pic>
      <p:pic>
        <p:nvPicPr>
          <p:cNvPr id="8" name="Picture 2">
            <a:extLst>
              <a:ext uri="{FF2B5EF4-FFF2-40B4-BE49-F238E27FC236}">
                <a16:creationId xmlns:a16="http://schemas.microsoft.com/office/drawing/2014/main" id="{236074B4-95E3-324B-A12C-10885EAC04FD}"/>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rot="16200000">
            <a:off x="9344662" y="3172462"/>
            <a:ext cx="3833765" cy="946511"/>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7046B8AA-732E-234A-B9C2-A7C1B5B86EEE}"/>
              </a:ext>
            </a:extLst>
          </p:cNvPr>
          <p:cNvSpPr txBox="1"/>
          <p:nvPr/>
        </p:nvSpPr>
        <p:spPr>
          <a:xfrm>
            <a:off x="3272528" y="5559480"/>
            <a:ext cx="6041847" cy="461665"/>
          </a:xfrm>
          <a:prstGeom prst="rect">
            <a:avLst/>
          </a:prstGeom>
          <a:noFill/>
        </p:spPr>
        <p:txBody>
          <a:bodyPr wrap="none" rtlCol="0">
            <a:spAutoFit/>
          </a:bodyPr>
          <a:lstStyle/>
          <a:p>
            <a:r>
              <a:rPr lang="en-US" sz="2400" dirty="0">
                <a:solidFill>
                  <a:srgbClr val="FFCC99"/>
                </a:solidFill>
              </a:rPr>
              <a:t>Accumulated Potential Water Loss (APWL)</a:t>
            </a:r>
          </a:p>
        </p:txBody>
      </p:sp>
      <p:sp>
        <p:nvSpPr>
          <p:cNvPr id="10" name="TextBox 9">
            <a:extLst>
              <a:ext uri="{FF2B5EF4-FFF2-40B4-BE49-F238E27FC236}">
                <a16:creationId xmlns:a16="http://schemas.microsoft.com/office/drawing/2014/main" id="{2681E079-F7CC-D045-8FCC-707A54A14E6E}"/>
              </a:ext>
            </a:extLst>
          </p:cNvPr>
          <p:cNvSpPr txBox="1"/>
          <p:nvPr/>
        </p:nvSpPr>
        <p:spPr>
          <a:xfrm rot="16200000">
            <a:off x="-174165" y="3459140"/>
            <a:ext cx="3918060" cy="400110"/>
          </a:xfrm>
          <a:prstGeom prst="rect">
            <a:avLst/>
          </a:prstGeom>
          <a:noFill/>
        </p:spPr>
        <p:txBody>
          <a:bodyPr wrap="none" rtlCol="0">
            <a:spAutoFit/>
          </a:bodyPr>
          <a:lstStyle/>
          <a:p>
            <a:r>
              <a:rPr lang="en-US" sz="2000" dirty="0">
                <a:solidFill>
                  <a:srgbClr val="FFCC99"/>
                </a:solidFill>
              </a:rPr>
              <a:t>Maximum Soil Moisture Capacity</a:t>
            </a:r>
          </a:p>
        </p:txBody>
      </p:sp>
    </p:spTree>
    <p:extLst>
      <p:ext uri="{BB962C8B-B14F-4D97-AF65-F5344CB8AC3E}">
        <p14:creationId xmlns:p14="http://schemas.microsoft.com/office/powerpoint/2010/main" val="3875336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3AFFCF-45D7-D94C-996D-1666C6E27A3B}"/>
              </a:ext>
            </a:extLst>
          </p:cNvPr>
          <p:cNvSpPr>
            <a:spLocks noGrp="1"/>
          </p:cNvSpPr>
          <p:nvPr>
            <p:ph type="title"/>
          </p:nvPr>
        </p:nvSpPr>
        <p:spPr>
          <a:xfrm>
            <a:off x="838200" y="365125"/>
            <a:ext cx="10515600" cy="1325563"/>
          </a:xfrm>
        </p:spPr>
        <p:txBody>
          <a:bodyPr/>
          <a:lstStyle/>
          <a:p>
            <a:r>
              <a:rPr lang="en-US"/>
              <a:t>Runoff: SCS curve number</a:t>
            </a:r>
            <a:endParaRPr lang="en-US" dirty="0"/>
          </a:p>
        </p:txBody>
      </p:sp>
      <p:pic>
        <p:nvPicPr>
          <p:cNvPr id="5" name="Picture 2">
            <a:extLst>
              <a:ext uri="{FF2B5EF4-FFF2-40B4-BE49-F238E27FC236}">
                <a16:creationId xmlns:a16="http://schemas.microsoft.com/office/drawing/2014/main" id="{A6C570A7-9130-0C49-B315-3BA04FC2840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36000"/>
                    </a14:imgEffect>
                    <a14:imgEffect>
                      <a14:brightnessContrast contrast="17000"/>
                    </a14:imgEffect>
                  </a14:imgLayer>
                </a14:imgProps>
              </a:ext>
              <a:ext uri="{28A0092B-C50C-407E-A947-70E740481C1C}">
                <a14:useLocalDpi xmlns:a14="http://schemas.microsoft.com/office/drawing/2010/main"/>
              </a:ext>
            </a:extLst>
          </a:blip>
          <a:srcRect/>
          <a:stretch>
            <a:fillRect/>
          </a:stretch>
        </p:blipFill>
        <p:spPr bwMode="auto">
          <a:xfrm>
            <a:off x="2944747" y="1600201"/>
            <a:ext cx="6302509" cy="1688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a:extLst>
              <a:ext uri="{FF2B5EF4-FFF2-40B4-BE49-F238E27FC236}">
                <a16:creationId xmlns:a16="http://schemas.microsoft.com/office/drawing/2014/main" id="{6F5D51AA-188A-354B-BD51-188E2C607EA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contrast="17000"/>
                    </a14:imgEffect>
                  </a14:imgLayer>
                </a14:imgProps>
              </a:ext>
              <a:ext uri="{28A0092B-C50C-407E-A947-70E740481C1C}">
                <a14:useLocalDpi xmlns:a14="http://schemas.microsoft.com/office/drawing/2010/main"/>
              </a:ext>
            </a:extLst>
          </a:blip>
          <a:srcRect/>
          <a:stretch>
            <a:fillRect/>
          </a:stretch>
        </p:blipFill>
        <p:spPr bwMode="auto">
          <a:xfrm>
            <a:off x="2219138" y="3789512"/>
            <a:ext cx="7753727" cy="2077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a:extLst>
              <a:ext uri="{FF2B5EF4-FFF2-40B4-BE49-F238E27FC236}">
                <a16:creationId xmlns:a16="http://schemas.microsoft.com/office/drawing/2014/main" id="{70B0D322-4BB4-C74D-8F44-126A51D10EEB}"/>
              </a:ext>
            </a:extLst>
          </p:cNvPr>
          <p:cNvSpPr txBox="1"/>
          <p:nvPr/>
        </p:nvSpPr>
        <p:spPr>
          <a:xfrm>
            <a:off x="3854843" y="6107669"/>
            <a:ext cx="4482317" cy="523220"/>
          </a:xfrm>
          <a:prstGeom prst="rect">
            <a:avLst/>
          </a:prstGeom>
          <a:noFill/>
        </p:spPr>
        <p:txBody>
          <a:bodyPr wrap="none" rtlCol="0">
            <a:spAutoFit/>
          </a:bodyPr>
          <a:lstStyle/>
          <a:p>
            <a:r>
              <a:rPr lang="en-US" sz="2800" dirty="0">
                <a:solidFill>
                  <a:srgbClr val="FFCC99"/>
                </a:solidFill>
              </a:rPr>
              <a:t>units are inches, of course!</a:t>
            </a:r>
          </a:p>
        </p:txBody>
      </p:sp>
    </p:spTree>
    <p:extLst>
      <p:ext uri="{BB962C8B-B14F-4D97-AF65-F5344CB8AC3E}">
        <p14:creationId xmlns:p14="http://schemas.microsoft.com/office/powerpoint/2010/main" val="2856661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4C1850C-C829-5C4A-9EB2-6A106F497761}"/>
              </a:ext>
            </a:extLst>
          </p:cNvPr>
          <p:cNvSpPr>
            <a:spLocks noGrp="1"/>
          </p:cNvSpPr>
          <p:nvPr>
            <p:ph type="title"/>
          </p:nvPr>
        </p:nvSpPr>
        <p:spPr>
          <a:xfrm>
            <a:off x="838200" y="365125"/>
            <a:ext cx="10515600" cy="1325563"/>
          </a:xfrm>
        </p:spPr>
        <p:txBody>
          <a:bodyPr/>
          <a:lstStyle/>
          <a:p>
            <a:r>
              <a:rPr lang="en-US" dirty="0"/>
              <a:t>Continuous Frozen Ground Index</a:t>
            </a:r>
          </a:p>
        </p:txBody>
      </p:sp>
      <p:pic>
        <p:nvPicPr>
          <p:cNvPr id="5" name="Picture 2">
            <a:extLst>
              <a:ext uri="{FF2B5EF4-FFF2-40B4-BE49-F238E27FC236}">
                <a16:creationId xmlns:a16="http://schemas.microsoft.com/office/drawing/2014/main" id="{E9059B17-1B0E-054E-89AE-8377A01F5C5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77301" y="1720669"/>
            <a:ext cx="7837401" cy="3416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3C5204D4-93CB-D74E-9266-8919844237C9}"/>
              </a:ext>
            </a:extLst>
          </p:cNvPr>
          <p:cNvSpPr txBox="1"/>
          <p:nvPr/>
        </p:nvSpPr>
        <p:spPr>
          <a:xfrm>
            <a:off x="2514601" y="5410200"/>
            <a:ext cx="8486619" cy="892552"/>
          </a:xfrm>
          <a:prstGeom prst="rect">
            <a:avLst/>
          </a:prstGeom>
          <a:noFill/>
        </p:spPr>
        <p:txBody>
          <a:bodyPr wrap="none" rtlCol="0">
            <a:spAutoFit/>
          </a:bodyPr>
          <a:lstStyle/>
          <a:p>
            <a:r>
              <a:rPr lang="en-US" sz="2400" dirty="0">
                <a:solidFill>
                  <a:srgbClr val="FFCC99"/>
                </a:solidFill>
              </a:rPr>
              <a:t>K=0.5 for above freezing conditions; K=0.08 if below freezing</a:t>
            </a:r>
          </a:p>
          <a:p>
            <a:r>
              <a:rPr lang="en-US" sz="2800" dirty="0">
                <a:solidFill>
                  <a:srgbClr val="FFCC99"/>
                </a:solidFill>
              </a:rPr>
              <a:t>A = 0.97</a:t>
            </a:r>
          </a:p>
        </p:txBody>
      </p:sp>
      <p:sp>
        <p:nvSpPr>
          <p:cNvPr id="7" name="TextBox 6">
            <a:extLst>
              <a:ext uri="{FF2B5EF4-FFF2-40B4-BE49-F238E27FC236}">
                <a16:creationId xmlns:a16="http://schemas.microsoft.com/office/drawing/2014/main" id="{ED86ABA4-C726-874F-8358-E7026C4330B1}"/>
              </a:ext>
            </a:extLst>
          </p:cNvPr>
          <p:cNvSpPr txBox="1"/>
          <p:nvPr/>
        </p:nvSpPr>
        <p:spPr>
          <a:xfrm>
            <a:off x="6587581" y="6125426"/>
            <a:ext cx="5604419" cy="523220"/>
          </a:xfrm>
          <a:prstGeom prst="rect">
            <a:avLst/>
          </a:prstGeom>
          <a:noFill/>
        </p:spPr>
        <p:txBody>
          <a:bodyPr wrap="none" rtlCol="0">
            <a:spAutoFit/>
          </a:bodyPr>
          <a:lstStyle/>
          <a:p>
            <a:r>
              <a:rPr lang="en-US" sz="2800" i="1" dirty="0">
                <a:solidFill>
                  <a:srgbClr val="FFCC99"/>
                </a:solidFill>
              </a:rPr>
              <a:t>Source: </a:t>
            </a:r>
            <a:r>
              <a:rPr lang="en-US" sz="2800" i="1" dirty="0" err="1">
                <a:solidFill>
                  <a:srgbClr val="FFCC99"/>
                </a:solidFill>
              </a:rPr>
              <a:t>Molnau</a:t>
            </a:r>
            <a:r>
              <a:rPr lang="en-US" sz="2800" i="1" dirty="0">
                <a:solidFill>
                  <a:srgbClr val="FFCC99"/>
                </a:solidFill>
              </a:rPr>
              <a:t> and </a:t>
            </a:r>
            <a:r>
              <a:rPr lang="en-US" sz="2800" i="1" dirty="0" err="1">
                <a:solidFill>
                  <a:srgbClr val="FFCC99"/>
                </a:solidFill>
              </a:rPr>
              <a:t>Bissel</a:t>
            </a:r>
            <a:r>
              <a:rPr lang="en-US" sz="2800" i="1" dirty="0">
                <a:solidFill>
                  <a:srgbClr val="FFCC99"/>
                </a:solidFill>
              </a:rPr>
              <a:t> (1983)</a:t>
            </a:r>
          </a:p>
        </p:txBody>
      </p:sp>
    </p:spTree>
    <p:extLst>
      <p:ext uri="{BB962C8B-B14F-4D97-AF65-F5344CB8AC3E}">
        <p14:creationId xmlns:p14="http://schemas.microsoft.com/office/powerpoint/2010/main" val="1708412316"/>
      </p:ext>
    </p:extLst>
  </p:cSld>
  <p:clrMapOvr>
    <a:masterClrMapping/>
  </p:clrMapOvr>
</p:sld>
</file>

<file path=ppt/theme/theme1.xml><?xml version="1.0" encoding="utf-8"?>
<a:theme xmlns:a="http://schemas.openxmlformats.org/drawingml/2006/main" name="dark-blue-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dark-blue-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40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dark-blue-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ark-blue-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ark-blue-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ark-blue-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ark-blue-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ark-blue-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ark-blue-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{B0B4038A-C1B7-914A-B120-4AFE9E457026}tf10001071</Template>
  <TotalTime>23303</TotalTime>
  <Pages>4</Pages>
  <Words>1005</Words>
  <Application>Microsoft Macintosh PowerPoint</Application>
  <PresentationFormat>Widescreen</PresentationFormat>
  <Paragraphs>144</Paragraphs>
  <Slides>26</Slides>
  <Notes>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4" baseType="lpstr">
      <vt:lpstr>Arial</vt:lpstr>
      <vt:lpstr>Cambria Math</vt:lpstr>
      <vt:lpstr>Courier New</vt:lpstr>
      <vt:lpstr>Times New Roman</vt:lpstr>
      <vt:lpstr>Univers 57 Condensed</vt:lpstr>
      <vt:lpstr>Wingdings</vt:lpstr>
      <vt:lpstr>dark-blue-template</vt:lpstr>
      <vt:lpstr>Equation</vt:lpstr>
      <vt:lpstr>Soil Water Balance Overview</vt:lpstr>
      <vt:lpstr>PowerPoint Presentation</vt:lpstr>
      <vt:lpstr>Thornthwaite and Mather:  work originated with research on crop growth and yield at Seabrook Farms, New Jersey</vt:lpstr>
      <vt:lpstr>PowerPoint Presentation</vt:lpstr>
      <vt:lpstr>SWB: Modified Thornthwaite-Mather water balance</vt:lpstr>
      <vt:lpstr>Thornthwaite’s march of precipitation  and potential evapotranspiration</vt:lpstr>
      <vt:lpstr>how much moisture can be pulled from the soil?</vt:lpstr>
      <vt:lpstr>Runoff: SCS curve number</vt:lpstr>
      <vt:lpstr>Continuous Frozen Ground Index</vt:lpstr>
      <vt:lpstr>CFGI is used to increase runoff during frozen ground conditions to adjust curve number</vt:lpstr>
      <vt:lpstr>Estimating the effect of irrigation</vt:lpstr>
      <vt:lpstr>swb: irrigation demand</vt:lpstr>
      <vt:lpstr>crop ET calculation</vt:lpstr>
      <vt:lpstr>water stress coefficient Ks</vt:lpstr>
      <vt:lpstr>effect of dual crop coefficient Kc</vt:lpstr>
      <vt:lpstr>SWB methods and storage reservoirs</vt:lpstr>
      <vt:lpstr>Baseflow separation to estimate recharge</vt:lpstr>
      <vt:lpstr>Contributing area of gages used in baseflow separation</vt:lpstr>
      <vt:lpstr>Constraining Actual ET With “Observations”  (if you got hella cash)</vt:lpstr>
      <vt:lpstr>SWB data flow</vt:lpstr>
      <vt:lpstr>Evolution of SWB…</vt:lpstr>
      <vt:lpstr>SOIL WATER BALANCE 2.0</vt:lpstr>
      <vt:lpstr>PowerPoint Presentation</vt:lpstr>
      <vt:lpstr>Running SWB for different areas of interest and different grid cell resolutions is easily done</vt:lpstr>
      <vt:lpstr>SWB-derived potential recharge 2000-2009</vt:lpstr>
      <vt:lpstr>Example of FAO-56 crop water demand calculations with SWB</vt:lpstr>
    </vt:vector>
  </TitlesOfParts>
  <Company>U.S. Geological Survey</Company>
  <LinksUpToDate>false</LinksUpToDate>
  <SharedDoc>false</SharedDoc>
  <HyperlinkBase>http://www.usgs.gov/visual-id/specs/slides/slide.html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for Title Slide</dc:title>
  <dc:subject>Presentation format with USGS Visual Identity</dc:subject>
  <dc:creator>cmorganwalp</dc:creator>
  <cp:keywords/>
  <dc:description>Updated to incorporate revised Visual Identity (VID)System guidelines on fonts.  An exception to using the VID fonts is allowed for presentation materials.   The font Arial should be substituted for the VID fonts Univers Condensed Bold and Times Roman</dc:description>
  <cp:lastModifiedBy>Fienen, Michael N</cp:lastModifiedBy>
  <cp:revision>782</cp:revision>
  <cp:lastPrinted>2014-05-20T14:47:17Z</cp:lastPrinted>
  <dcterms:created xsi:type="dcterms:W3CDTF">2009-08-04T14:01:06Z</dcterms:created>
  <dcterms:modified xsi:type="dcterms:W3CDTF">2019-12-13T17:25:08Z</dcterms:modified>
</cp:coreProperties>
</file>